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6" r:id="rId10"/>
    <p:sldId id="265" r:id="rId11"/>
    <p:sldId id="271" r:id="rId12"/>
    <p:sldId id="270" r:id="rId13"/>
    <p:sldId id="269" r:id="rId14"/>
    <p:sldId id="268" r:id="rId15"/>
    <p:sldId id="267" r:id="rId16"/>
    <p:sldId id="264" r:id="rId17"/>
    <p:sldId id="272" r:id="rId18"/>
    <p:sldId id="273" r:id="rId19"/>
    <p:sldId id="274" r:id="rId20"/>
    <p:sldId id="275" r:id="rId21"/>
    <p:sldId id="276" r:id="rId22"/>
    <p:sldId id="277" r:id="rId23"/>
    <p:sldId id="278" r:id="rId24"/>
    <p:sldId id="279" r:id="rId2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2" autoAdjust="0"/>
    <p:restoredTop sz="94660"/>
  </p:normalViewPr>
  <p:slideViewPr>
    <p:cSldViewPr snapToGrid="0">
      <p:cViewPr varScale="1">
        <p:scale>
          <a:sx n="105" d="100"/>
          <a:sy n="105" d="100"/>
        </p:scale>
        <p:origin x="46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78CF68-1F4A-4389-B92D-1C34AAEF2165}" type="datetimeFigureOut">
              <a:rPr lang="ro-RO" smtClean="0"/>
              <a:t>30.04.2024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3040675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78CF68-1F4A-4389-B92D-1C34AAEF2165}" type="datetimeFigureOut">
              <a:rPr lang="ro-RO" smtClean="0"/>
              <a:t>30.04.2024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455437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78CF68-1F4A-4389-B92D-1C34AAEF2165}" type="datetimeFigureOut">
              <a:rPr lang="ro-RO" smtClean="0"/>
              <a:t>30.04.2024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1190509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78CF68-1F4A-4389-B92D-1C34AAEF2165}" type="datetimeFigureOut">
              <a:rPr lang="ro-RO" smtClean="0"/>
              <a:t>30.04.2024</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2887852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78CF68-1F4A-4389-B92D-1C34AAEF2165}" type="datetimeFigureOut">
              <a:rPr lang="ro-RO" smtClean="0"/>
              <a:t>30.04.2024</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4158379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78CF68-1F4A-4389-B92D-1C34AAEF2165}" type="datetimeFigureOut">
              <a:rPr lang="ro-RO" smtClean="0"/>
              <a:t>30.04.2024</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2462457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78CF68-1F4A-4389-B92D-1C34AAEF2165}" type="datetimeFigureOut">
              <a:rPr lang="ro-RO" smtClean="0"/>
              <a:t>30.04.2024</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4289137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78CF68-1F4A-4389-B92D-1C34AAEF2165}" type="datetimeFigureOut">
              <a:rPr lang="ro-RO" smtClean="0"/>
              <a:t>30.04.2024</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2605609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78CF68-1F4A-4389-B92D-1C34AAEF2165}" type="datetimeFigureOut">
              <a:rPr lang="ro-RO" smtClean="0"/>
              <a:t>30.04.2024</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1734829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78CF68-1F4A-4389-B92D-1C34AAEF2165}" type="datetimeFigureOut">
              <a:rPr lang="ro-RO" smtClean="0"/>
              <a:t>30.04.2024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2727082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78CF68-1F4A-4389-B92D-1C34AAEF2165}" type="datetimeFigureOut">
              <a:rPr lang="ro-RO" smtClean="0"/>
              <a:t>30.04.2024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107044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78CF68-1F4A-4389-B92D-1C34AAEF2165}" type="datetimeFigureOut">
              <a:rPr lang="ro-RO" smtClean="0"/>
              <a:t>30.04.2024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11767523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78CF68-1F4A-4389-B92D-1C34AAEF2165}" type="datetimeFigureOut">
              <a:rPr lang="ro-RO" smtClean="0"/>
              <a:t>30.04.2024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50086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78CF68-1F4A-4389-B92D-1C34AAEF2165}" type="datetimeFigureOut">
              <a:rPr lang="ro-RO" smtClean="0"/>
              <a:t>30.04.2024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31202158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78CF68-1F4A-4389-B92D-1C34AAEF2165}" type="datetimeFigureOut">
              <a:rPr lang="ro-RO" smtClean="0"/>
              <a:t>30.04.2024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1832256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78CF68-1F4A-4389-B92D-1C34AAEF2165}" type="datetimeFigureOut">
              <a:rPr lang="ro-RO" smtClean="0"/>
              <a:t>30.04.2024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AEE54FF-BFB2-4C8C-BC3A-B4614EE26FCE}" type="slidenum">
              <a:rPr lang="ro-RO" smtClean="0"/>
              <a:t>‹#›</a:t>
            </a:fld>
            <a:endParaRPr lang="ro-RO"/>
          </a:p>
        </p:txBody>
      </p:sp>
    </p:spTree>
    <p:extLst>
      <p:ext uri="{BB962C8B-B14F-4D97-AF65-F5344CB8AC3E}">
        <p14:creationId xmlns:p14="http://schemas.microsoft.com/office/powerpoint/2010/main" val="2310270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078CF68-1F4A-4389-B92D-1C34AAEF2165}" type="datetimeFigureOut">
              <a:rPr lang="ro-RO" smtClean="0"/>
              <a:t>30.04.2024</a:t>
            </a:fld>
            <a:endParaRPr lang="ro-RO"/>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o-RO"/>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AEE54FF-BFB2-4C8C-BC3A-B4614EE26FCE}" type="slidenum">
              <a:rPr lang="ro-RO" smtClean="0"/>
              <a:t>‹#›</a:t>
            </a:fld>
            <a:endParaRPr lang="ro-RO"/>
          </a:p>
        </p:txBody>
      </p:sp>
    </p:spTree>
    <p:extLst>
      <p:ext uri="{BB962C8B-B14F-4D97-AF65-F5344CB8AC3E}">
        <p14:creationId xmlns:p14="http://schemas.microsoft.com/office/powerpoint/2010/main" val="24300324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867EF-A43C-3326-B384-94A08DF4EED3}"/>
              </a:ext>
            </a:extLst>
          </p:cNvPr>
          <p:cNvSpPr>
            <a:spLocks noGrp="1"/>
          </p:cNvSpPr>
          <p:nvPr>
            <p:ph type="ctrTitle"/>
          </p:nvPr>
        </p:nvSpPr>
        <p:spPr>
          <a:xfrm>
            <a:off x="574717" y="1728216"/>
            <a:ext cx="8861891" cy="4718304"/>
          </a:xfrm>
        </p:spPr>
        <p:txBody>
          <a:bodyPr>
            <a:normAutofit fontScale="90000"/>
          </a:bodyPr>
          <a:lstStyle/>
          <a:p>
            <a:r>
              <a:rPr lang="ro-RO" sz="3300" b="1" dirty="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t>Contract ADER 16.1.1./29.01.2024</a:t>
            </a:r>
            <a:br>
              <a:rPr lang="ro-RO" sz="1800" dirty="0">
                <a:effectLst/>
                <a:latin typeface="Verdana" panose="020B0604030504040204" pitchFamily="34" charset="0"/>
                <a:ea typeface="Times New Roman" panose="02020603050405020304" pitchFamily="18" charset="0"/>
                <a:cs typeface="Times New Roman" panose="02020603050405020304" pitchFamily="18" charset="0"/>
              </a:rPr>
            </a:br>
            <a:r>
              <a:rPr lang="ro-RO" sz="1800" dirty="0">
                <a:effectLst/>
                <a:latin typeface="Trebuchet MS" panose="020B0603020202020204" pitchFamily="34" charset="0"/>
                <a:ea typeface="Times New Roman" panose="02020603050405020304" pitchFamily="18" charset="0"/>
                <a:cs typeface="Times New Roman" panose="02020603050405020304" pitchFamily="18" charset="0"/>
              </a:rPr>
              <a:t> </a:t>
            </a:r>
            <a:br>
              <a:rPr lang="ro-RO" sz="1800" dirty="0">
                <a:effectLst/>
                <a:latin typeface="Verdana" panose="020B0604030504040204" pitchFamily="34" charset="0"/>
                <a:ea typeface="Times New Roman" panose="02020603050405020304" pitchFamily="18" charset="0"/>
                <a:cs typeface="Times New Roman" panose="02020603050405020304" pitchFamily="18" charset="0"/>
              </a:rPr>
            </a:br>
            <a:r>
              <a:rPr lang="ro-RO" sz="1800" dirty="0">
                <a:effectLst/>
                <a:latin typeface="Trebuchet MS" panose="020B0603020202020204" pitchFamily="34" charset="0"/>
                <a:ea typeface="Times New Roman" panose="02020603050405020304" pitchFamily="18" charset="0"/>
                <a:cs typeface="Times New Roman" panose="02020603050405020304" pitchFamily="18" charset="0"/>
              </a:rPr>
              <a:t> </a:t>
            </a:r>
            <a:br>
              <a:rPr lang="ro-RO" sz="1800" dirty="0">
                <a:effectLst/>
                <a:latin typeface="Verdana" panose="020B0604030504040204" pitchFamily="34" charset="0"/>
                <a:ea typeface="Times New Roman" panose="02020603050405020304" pitchFamily="18" charset="0"/>
                <a:cs typeface="Times New Roman" panose="02020603050405020304" pitchFamily="18" charset="0"/>
              </a:rPr>
            </a:br>
            <a:r>
              <a:rPr lang="ro-RO" sz="2800" b="1" dirty="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t>Proiect:</a:t>
            </a:r>
            <a:r>
              <a:rPr lang="ro-RO" sz="2800" dirty="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t> </a:t>
            </a:r>
            <a:r>
              <a:rPr lang="ro-RO" sz="2800" b="1" dirty="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t>ADER 16.1.1 </a:t>
            </a:r>
            <a:r>
              <a:rPr lang="ro-RO" sz="2800" b="1" dirty="0">
                <a:effectLst/>
                <a:latin typeface="Trebuchet MS" panose="020B0603020202020204" pitchFamily="34" charset="0"/>
                <a:ea typeface="Times New Roman" panose="02020603050405020304" pitchFamily="18" charset="0"/>
                <a:cs typeface="Times New Roman" panose="02020603050405020304" pitchFamily="18" charset="0"/>
              </a:rPr>
              <a:t>- Cercetări privind potențialul de valorificare superioară a speciei </a:t>
            </a:r>
            <a:r>
              <a:rPr lang="ro-RO" sz="2800" b="1" i="1" dirty="0" err="1">
                <a:effectLst/>
                <a:latin typeface="Trebuchet MS" panose="020B0603020202020204" pitchFamily="34" charset="0"/>
                <a:ea typeface="Times New Roman" panose="02020603050405020304" pitchFamily="18" charset="0"/>
                <a:cs typeface="Times New Roman" panose="02020603050405020304" pitchFamily="18" charset="0"/>
              </a:rPr>
              <a:t>Cannabis</a:t>
            </a:r>
            <a:r>
              <a:rPr lang="ro-RO" sz="2800" b="1" i="1" dirty="0">
                <a:effectLst/>
                <a:latin typeface="Trebuchet MS" panose="020B0603020202020204" pitchFamily="34" charset="0"/>
                <a:ea typeface="Times New Roman" panose="02020603050405020304" pitchFamily="18" charset="0"/>
                <a:cs typeface="Times New Roman" panose="02020603050405020304" pitchFamily="18" charset="0"/>
              </a:rPr>
              <a:t> </a:t>
            </a:r>
            <a:r>
              <a:rPr lang="ro-RO" sz="2800" b="1" i="1" err="1">
                <a:effectLst/>
                <a:latin typeface="Trebuchet MS" panose="020B0603020202020204" pitchFamily="34" charset="0"/>
                <a:ea typeface="Times New Roman" panose="02020603050405020304" pitchFamily="18" charset="0"/>
                <a:cs typeface="Times New Roman" panose="02020603050405020304" pitchFamily="18" charset="0"/>
              </a:rPr>
              <a:t>sativa</a:t>
            </a:r>
            <a:r>
              <a:rPr lang="ro-RO" sz="2800" b="1" i="1">
                <a:effectLst/>
                <a:latin typeface="Trebuchet MS" panose="020B0603020202020204" pitchFamily="34" charset="0"/>
                <a:ea typeface="Times New Roman" panose="02020603050405020304" pitchFamily="18" charset="0"/>
                <a:cs typeface="Times New Roman" panose="02020603050405020304" pitchFamily="18" charset="0"/>
              </a:rPr>
              <a:t> L. </a:t>
            </a:r>
            <a:r>
              <a:rPr lang="ro-RO" sz="2800" b="1">
                <a:effectLst/>
                <a:latin typeface="Trebuchet MS" panose="020B0603020202020204" pitchFamily="34" charset="0"/>
                <a:ea typeface="Times New Roman" panose="02020603050405020304" pitchFamily="18" charset="0"/>
                <a:cs typeface="Times New Roman" panose="02020603050405020304" pitchFamily="18" charset="0"/>
              </a:rPr>
              <a:t>în </a:t>
            </a:r>
            <a:r>
              <a:rPr lang="ro-RO" sz="2800" b="1" dirty="0">
                <a:effectLst/>
                <a:latin typeface="Trebuchet MS" panose="020B0603020202020204" pitchFamily="34" charset="0"/>
                <a:ea typeface="Times New Roman" panose="02020603050405020304" pitchFamily="18" charset="0"/>
                <a:cs typeface="Times New Roman" panose="02020603050405020304" pitchFamily="18" charset="0"/>
              </a:rPr>
              <a:t>scop alimentar</a:t>
            </a:r>
            <a:br>
              <a:rPr lang="ro-RO" sz="2800" dirty="0">
                <a:effectLst/>
                <a:latin typeface="Verdana" panose="020B0604030504040204" pitchFamily="34" charset="0"/>
                <a:ea typeface="Times New Roman" panose="02020603050405020304" pitchFamily="18" charset="0"/>
                <a:cs typeface="Times New Roman" panose="02020603050405020304" pitchFamily="18" charset="0"/>
              </a:rPr>
            </a:br>
            <a:r>
              <a:rPr lang="ro-RO" sz="2800" b="1" dirty="0">
                <a:effectLst/>
                <a:latin typeface="Trebuchet MS" panose="020B0603020202020204" pitchFamily="34" charset="0"/>
                <a:ea typeface="Times New Roman" panose="02020603050405020304" pitchFamily="18" charset="0"/>
                <a:cs typeface="Times New Roman" panose="02020603050405020304" pitchFamily="18" charset="0"/>
              </a:rPr>
              <a:t> </a:t>
            </a:r>
            <a:br>
              <a:rPr lang="ro-RO" sz="2800" dirty="0">
                <a:effectLst/>
                <a:latin typeface="Verdana" panose="020B0604030504040204" pitchFamily="34" charset="0"/>
                <a:ea typeface="Times New Roman" panose="02020603050405020304" pitchFamily="18" charset="0"/>
                <a:cs typeface="Times New Roman" panose="02020603050405020304" pitchFamily="18" charset="0"/>
              </a:rPr>
            </a:br>
            <a:r>
              <a:rPr lang="ro-RO" sz="2800" b="1" dirty="0">
                <a:effectLst/>
                <a:latin typeface="Trebuchet MS" panose="020B0603020202020204" pitchFamily="34" charset="0"/>
                <a:ea typeface="Times New Roman" panose="02020603050405020304" pitchFamily="18" charset="0"/>
                <a:cs typeface="Times New Roman" panose="02020603050405020304" pitchFamily="18" charset="0"/>
              </a:rPr>
              <a:t> </a:t>
            </a:r>
            <a:br>
              <a:rPr lang="ro-RO" sz="2800" dirty="0">
                <a:effectLst/>
                <a:latin typeface="Verdana" panose="020B0604030504040204" pitchFamily="34" charset="0"/>
                <a:ea typeface="Times New Roman" panose="02020603050405020304" pitchFamily="18" charset="0"/>
                <a:cs typeface="Times New Roman" panose="02020603050405020304" pitchFamily="18" charset="0"/>
              </a:rPr>
            </a:br>
            <a:r>
              <a:rPr lang="ro-RO" sz="2800" b="1" dirty="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t>Faza 1: </a:t>
            </a:r>
            <a:r>
              <a:rPr lang="ro-RO" sz="2800" b="1" dirty="0">
                <a:solidFill>
                  <a:srgbClr val="92D050"/>
                </a:solidFill>
                <a:effectLst/>
                <a:latin typeface="Trebuchet MS" panose="020B0603020202020204" pitchFamily="34" charset="0"/>
                <a:ea typeface="Times New Roman" panose="02020603050405020304" pitchFamily="18" charset="0"/>
                <a:cs typeface="Times New Roman" panose="02020603050405020304" pitchFamily="18" charset="0"/>
              </a:rPr>
              <a:t>Studii privind potențialul de exploatare în alimentație a frunzelor, lăstarilor și semințelor de cânepă</a:t>
            </a:r>
            <a:br>
              <a:rPr lang="ro-RO" sz="2800" dirty="0">
                <a:effectLst/>
                <a:latin typeface="Verdana" panose="020B0604030504040204" pitchFamily="34" charset="0"/>
                <a:ea typeface="Times New Roman" panose="02020603050405020304" pitchFamily="18" charset="0"/>
                <a:cs typeface="Times New Roman" panose="02020603050405020304" pitchFamily="18" charset="0"/>
              </a:rPr>
            </a:br>
            <a:r>
              <a:rPr lang="ro-RO" sz="2800" b="1" dirty="0">
                <a:effectLst/>
                <a:latin typeface="Trebuchet MS" panose="020B0603020202020204" pitchFamily="34" charset="0"/>
                <a:ea typeface="Times New Roman" panose="02020603050405020304" pitchFamily="18" charset="0"/>
                <a:cs typeface="Times New Roman" panose="02020603050405020304" pitchFamily="18" charset="0"/>
              </a:rPr>
              <a:t> </a:t>
            </a:r>
            <a:br>
              <a:rPr lang="ro-RO" sz="2800" dirty="0">
                <a:effectLst/>
                <a:latin typeface="Verdana" panose="020B0604030504040204" pitchFamily="34" charset="0"/>
                <a:ea typeface="Times New Roman" panose="02020603050405020304" pitchFamily="18" charset="0"/>
                <a:cs typeface="Times New Roman" panose="02020603050405020304" pitchFamily="18" charset="0"/>
              </a:rPr>
            </a:br>
            <a:r>
              <a:rPr lang="ro-RO" sz="2800" b="1" dirty="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t>Perioadă:</a:t>
            </a:r>
            <a:r>
              <a:rPr lang="ro-RO" sz="2800" dirty="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t> </a:t>
            </a:r>
            <a:r>
              <a:rPr lang="ro-RO" sz="2800" b="1" dirty="0">
                <a:effectLst/>
                <a:latin typeface="Trebuchet MS" panose="020B0603020202020204" pitchFamily="34" charset="0"/>
                <a:ea typeface="Times New Roman" panose="02020603050405020304" pitchFamily="18" charset="0"/>
                <a:cs typeface="Times New Roman" panose="02020603050405020304" pitchFamily="18" charset="0"/>
              </a:rPr>
              <a:t>29.01.2024 - 30.04.2024</a:t>
            </a:r>
            <a:endParaRPr lang="ro-RO" b="1" dirty="0"/>
          </a:p>
        </p:txBody>
      </p:sp>
      <p:pic>
        <p:nvPicPr>
          <p:cNvPr id="1026" name="Picture 2">
            <a:extLst>
              <a:ext uri="{FF2B5EF4-FFF2-40B4-BE49-F238E27FC236}">
                <a16:creationId xmlns:a16="http://schemas.microsoft.com/office/drawing/2014/main" id="{E5481A6E-5B63-03E7-A799-5106CCB393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9004"/>
          <a:stretch>
            <a:fillRect/>
          </a:stretch>
        </p:blipFill>
        <p:spPr bwMode="auto">
          <a:xfrm>
            <a:off x="821605" y="344906"/>
            <a:ext cx="8615003" cy="150664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4983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A5BBB-0CC5-1046-AB2E-634C4835856E}"/>
              </a:ext>
            </a:extLst>
          </p:cNvPr>
          <p:cNvSpPr>
            <a:spLocks noGrp="1"/>
          </p:cNvSpPr>
          <p:nvPr>
            <p:ph type="title"/>
          </p:nvPr>
        </p:nvSpPr>
        <p:spPr/>
        <p:txBody>
          <a:bodyPr>
            <a:normAutofit/>
          </a:bodyPr>
          <a:lstStyle/>
          <a:p>
            <a:r>
              <a:rPr lang="en-US" sz="3500" b="1">
                <a:latin typeface="Trebuchet MS" panose="020B0603020202020204" pitchFamily="34" charset="0"/>
              </a:rPr>
              <a:t>PARTENERI</a:t>
            </a:r>
            <a:endParaRPr lang="ro-RO" sz="3500" b="1" dirty="0">
              <a:latin typeface="Trebuchet MS" panose="020B0603020202020204" pitchFamily="34" charset="0"/>
            </a:endParaRPr>
          </a:p>
        </p:txBody>
      </p:sp>
      <p:sp>
        <p:nvSpPr>
          <p:cNvPr id="3" name="Content Placeholder 2">
            <a:extLst>
              <a:ext uri="{FF2B5EF4-FFF2-40B4-BE49-F238E27FC236}">
                <a16:creationId xmlns:a16="http://schemas.microsoft.com/office/drawing/2014/main" id="{5AFE9BB1-C695-C37B-8285-515B6CAD5F78}"/>
              </a:ext>
            </a:extLst>
          </p:cNvPr>
          <p:cNvSpPr>
            <a:spLocks noGrp="1"/>
          </p:cNvSpPr>
          <p:nvPr>
            <p:ph idx="1"/>
          </p:nvPr>
        </p:nvSpPr>
        <p:spPr>
          <a:xfrm>
            <a:off x="677334" y="1488613"/>
            <a:ext cx="8596668" cy="4759787"/>
          </a:xfrm>
        </p:spPr>
        <p:txBody>
          <a:bodyPr>
            <a:noAutofit/>
          </a:bodyPr>
          <a:lstStyle/>
          <a:p>
            <a:pPr marL="457200" marR="0" indent="-457200">
              <a:buFont typeface="+mj-lt"/>
              <a:buAutoNum type="arabicPeriod"/>
            </a:pPr>
            <a:r>
              <a:rPr lang="ro-RO" sz="2000" b="1" i="0" u="none" strike="noStrike" baseline="0" dirty="0">
                <a:solidFill>
                  <a:srgbClr val="92D050"/>
                </a:solidFill>
                <a:latin typeface="Trebuchet MS" panose="020B0603020202020204" pitchFamily="34" charset="0"/>
              </a:rPr>
              <a:t>Conducător</a:t>
            </a:r>
            <a:r>
              <a:rPr lang="en-US" sz="2000" b="1" i="0" u="none" strike="noStrike" baseline="0" dirty="0">
                <a:solidFill>
                  <a:srgbClr val="92D050"/>
                </a:solidFill>
                <a:latin typeface="Trebuchet MS" panose="020B0603020202020204" pitchFamily="34" charset="0"/>
              </a:rPr>
              <a:t> </a:t>
            </a:r>
            <a:r>
              <a:rPr lang="ro-RO" sz="2000" b="1" i="0" u="none" strike="noStrike" baseline="0" dirty="0">
                <a:solidFill>
                  <a:srgbClr val="92D050"/>
                </a:solidFill>
                <a:latin typeface="Trebuchet MS" panose="020B0603020202020204" pitchFamily="34" charset="0"/>
              </a:rPr>
              <a:t>de</a:t>
            </a:r>
            <a:r>
              <a:rPr lang="en-US" sz="2000" b="1" i="0" u="none" strike="noStrike" baseline="0" dirty="0">
                <a:solidFill>
                  <a:srgbClr val="92D050"/>
                </a:solidFill>
                <a:latin typeface="Trebuchet MS" panose="020B0603020202020204" pitchFamily="34" charset="0"/>
              </a:rPr>
              <a:t> </a:t>
            </a:r>
            <a:r>
              <a:rPr lang="ro-RO" sz="2000" b="1" i="0" u="none" strike="noStrike" baseline="0" dirty="0">
                <a:solidFill>
                  <a:srgbClr val="92D050"/>
                </a:solidFill>
                <a:latin typeface="Trebuchet MS" panose="020B0603020202020204" pitchFamily="34" charset="0"/>
              </a:rPr>
              <a:t>proiect </a:t>
            </a:r>
            <a:r>
              <a:rPr lang="ro-RO" sz="2000" b="1" i="0" u="none" strike="noStrike" baseline="0" dirty="0">
                <a:latin typeface="Trebuchet MS" panose="020B0603020202020204" pitchFamily="34" charset="0"/>
              </a:rPr>
              <a:t>- INSTITUTUL NAȚIONAL DE CERCETARE-DEZVOLTARE PENTRU BIORESURSE ALIMENTARE - IBA BUCUREŞTI</a:t>
            </a:r>
            <a:endParaRPr lang="en-US" sz="2000" b="1" i="0" u="none" strike="noStrike" baseline="0" dirty="0">
              <a:latin typeface="Trebuchet MS" panose="020B0603020202020204" pitchFamily="34" charset="0"/>
            </a:endParaRPr>
          </a:p>
          <a:p>
            <a:pPr marL="457200" marR="0" indent="-457200">
              <a:buFont typeface="+mj-lt"/>
              <a:buAutoNum type="arabicPeriod"/>
            </a:pPr>
            <a:endParaRPr lang="en-US" sz="2000" b="1" i="0" u="none" strike="noStrike" baseline="0" dirty="0">
              <a:latin typeface="Trebuchet MS" panose="020B0603020202020204" pitchFamily="34" charset="0"/>
            </a:endParaRPr>
          </a:p>
          <a:p>
            <a:pPr marL="457200" marR="0" indent="-457200">
              <a:buFont typeface="+mj-lt"/>
              <a:buAutoNum type="arabicPeriod"/>
            </a:pPr>
            <a:r>
              <a:rPr lang="ro-RO" sz="2000" b="1" i="0" u="none" strike="noStrike" baseline="0" dirty="0">
                <a:solidFill>
                  <a:srgbClr val="92D050"/>
                </a:solidFill>
                <a:latin typeface="Trebuchet MS" panose="020B0603020202020204" pitchFamily="34" charset="0"/>
              </a:rPr>
              <a:t>Partener1</a:t>
            </a:r>
            <a:r>
              <a:rPr lang="ro-RO" sz="2000" b="1" i="0" u="none" strike="noStrike" baseline="0" dirty="0">
                <a:latin typeface="Trebuchet MS" panose="020B0603020202020204" pitchFamily="34" charset="0"/>
              </a:rPr>
              <a:t> -</a:t>
            </a:r>
            <a:r>
              <a:rPr lang="it-IT" sz="2000" b="1" i="0" u="none" strike="noStrike" baseline="0" dirty="0">
                <a:latin typeface="Trebuchet MS" panose="020B0603020202020204" pitchFamily="34" charset="0"/>
              </a:rPr>
              <a:t>STAȚIUNEA DE CERCETARE-DEZVOLTARE AGRICOLĂ SECUIENI </a:t>
            </a:r>
            <a:r>
              <a:rPr lang="it-IT" sz="2000" b="1" i="0" u="none" strike="noStrike" baseline="0">
                <a:latin typeface="Trebuchet MS" panose="020B0603020202020204" pitchFamily="34" charset="0"/>
              </a:rPr>
              <a:t>– NEAMȚ</a:t>
            </a:r>
            <a:endParaRPr lang="it-IT" sz="2000" b="1" i="0" u="none" strike="noStrike" baseline="0" dirty="0">
              <a:latin typeface="Trebuchet MS" panose="020B0603020202020204" pitchFamily="34" charset="0"/>
            </a:endParaRPr>
          </a:p>
          <a:p>
            <a:pPr marL="457200" marR="0" indent="-457200">
              <a:buFont typeface="+mj-lt"/>
              <a:buAutoNum type="arabicPeriod"/>
            </a:pPr>
            <a:endParaRPr lang="en-US" sz="2000" b="1" i="0" u="none" strike="noStrike" baseline="0" dirty="0">
              <a:latin typeface="Trebuchet MS" panose="020B0603020202020204" pitchFamily="34" charset="0"/>
            </a:endParaRPr>
          </a:p>
          <a:p>
            <a:pPr marL="457200" indent="-457200">
              <a:buFont typeface="+mj-lt"/>
              <a:buAutoNum type="arabicPeriod"/>
            </a:pPr>
            <a:r>
              <a:rPr lang="ro-RO" sz="2000" b="1" i="0" u="none" strike="noStrike" baseline="0" dirty="0">
                <a:solidFill>
                  <a:srgbClr val="92D050"/>
                </a:solidFill>
                <a:latin typeface="Trebuchet MS" panose="020B0603020202020204" pitchFamily="34" charset="0"/>
              </a:rPr>
              <a:t>Partener2</a:t>
            </a:r>
            <a:r>
              <a:rPr lang="ro-RO" sz="2000" b="1" i="0" u="none" strike="noStrike" baseline="0" dirty="0">
                <a:latin typeface="Trebuchet MS" panose="020B0603020202020204" pitchFamily="34" charset="0"/>
              </a:rPr>
              <a:t> – </a:t>
            </a:r>
            <a:r>
              <a:rPr lang="it-IT" sz="2000" b="1" i="0" u="none" strike="noStrike" baseline="0">
                <a:latin typeface="Trebuchet MS" panose="020B0603020202020204" pitchFamily="34" charset="0"/>
              </a:rPr>
              <a:t>INSTITUTUL NAȚIONAL </a:t>
            </a:r>
            <a:r>
              <a:rPr lang="it-IT" sz="2000" b="1" i="0" u="none" strike="noStrike" baseline="0" dirty="0">
                <a:latin typeface="Trebuchet MS" panose="020B0603020202020204" pitchFamily="34" charset="0"/>
              </a:rPr>
              <a:t>DE CERCETARE - DEZVOLTARE </a:t>
            </a:r>
            <a:r>
              <a:rPr lang="it-IT" sz="2000" b="1" i="0" u="none" strike="noStrike" baseline="0">
                <a:latin typeface="Trebuchet MS" panose="020B0603020202020204" pitchFamily="34" charset="0"/>
              </a:rPr>
              <a:t>PENTRU MAȘINI ȘI INSTALAȚII </a:t>
            </a:r>
            <a:r>
              <a:rPr lang="it-IT" sz="2000" b="1" i="0" u="none" strike="noStrike" baseline="0" dirty="0">
                <a:latin typeface="Trebuchet MS" panose="020B0603020202020204" pitchFamily="34" charset="0"/>
              </a:rPr>
              <a:t>DESTINATE </a:t>
            </a:r>
            <a:r>
              <a:rPr lang="it-IT" sz="2000" b="1" i="0" u="none" strike="noStrike" baseline="0">
                <a:latin typeface="Trebuchet MS" panose="020B0603020202020204" pitchFamily="34" charset="0"/>
              </a:rPr>
              <a:t>AGRICULTURII ȘI </a:t>
            </a:r>
            <a:r>
              <a:rPr lang="it-IT" sz="2000" b="1" i="0" u="none" strike="noStrike" baseline="0" dirty="0">
                <a:latin typeface="Trebuchet MS" panose="020B0603020202020204" pitchFamily="34" charset="0"/>
              </a:rPr>
              <a:t>INDUSTRIEI ALIMENTARE – INMA BUCUREȘTI</a:t>
            </a:r>
          </a:p>
          <a:p>
            <a:pPr marL="457200" marR="0" indent="-457200">
              <a:buFont typeface="+mj-lt"/>
              <a:buAutoNum type="arabicPeriod"/>
            </a:pPr>
            <a:endParaRPr lang="en-US" sz="2000" b="1" i="0" u="none" strike="noStrike" baseline="0" dirty="0">
              <a:latin typeface="Trebuchet MS" panose="020B0603020202020204" pitchFamily="34" charset="0"/>
            </a:endParaRPr>
          </a:p>
          <a:p>
            <a:pPr marL="457200" marR="0" indent="-457200">
              <a:buFont typeface="+mj-lt"/>
              <a:buAutoNum type="arabicPeriod"/>
            </a:pPr>
            <a:r>
              <a:rPr lang="ro-RO" sz="2000" b="1" i="0" u="none" strike="noStrike" baseline="0" dirty="0">
                <a:solidFill>
                  <a:srgbClr val="92D050"/>
                </a:solidFill>
                <a:latin typeface="Trebuchet MS" panose="020B0603020202020204" pitchFamily="34" charset="0"/>
              </a:rPr>
              <a:t>Partener3</a:t>
            </a:r>
            <a:r>
              <a:rPr lang="ro-RO" sz="2000" b="1" i="0" u="none" strike="noStrike" baseline="0" dirty="0">
                <a:latin typeface="Trebuchet MS" panose="020B0603020202020204" pitchFamily="34" charset="0"/>
              </a:rPr>
              <a:t> </a:t>
            </a:r>
            <a:r>
              <a:rPr lang="en-US" sz="2000" b="1" i="0" u="none" strike="noStrike" baseline="0" dirty="0">
                <a:latin typeface="Trebuchet MS" panose="020B0603020202020204" pitchFamily="34" charset="0"/>
              </a:rPr>
              <a:t>- INSTITUTUL NAȚIONAL DE CERCETARE-DEZVOLTARE PENTRU BIOLOGIE ȘI NUTRIȚIE ANIMALĂ- IBNA BALOTEȘTI</a:t>
            </a:r>
            <a:endParaRPr lang="ro-RO" sz="2000" b="0" i="0" u="none" strike="noStrike" baseline="0" dirty="0">
              <a:latin typeface="Trebuchet MS" panose="020B0603020202020204" pitchFamily="34" charset="0"/>
            </a:endParaRPr>
          </a:p>
          <a:p>
            <a:pPr marL="457200" indent="-457200">
              <a:buFont typeface="+mj-lt"/>
              <a:buAutoNum type="arabicPeriod"/>
            </a:pPr>
            <a:endParaRPr lang="ro-RO" sz="2000" dirty="0"/>
          </a:p>
        </p:txBody>
      </p:sp>
    </p:spTree>
    <p:extLst>
      <p:ext uri="{BB962C8B-B14F-4D97-AF65-F5344CB8AC3E}">
        <p14:creationId xmlns:p14="http://schemas.microsoft.com/office/powerpoint/2010/main" val="434519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7DF26-FF04-2310-1DC9-C0C76D307F11}"/>
              </a:ext>
            </a:extLst>
          </p:cNvPr>
          <p:cNvSpPr>
            <a:spLocks noGrp="1"/>
          </p:cNvSpPr>
          <p:nvPr>
            <p:ph type="title"/>
          </p:nvPr>
        </p:nvSpPr>
        <p:spPr>
          <a:xfrm>
            <a:off x="749808" y="227964"/>
            <a:ext cx="8860536" cy="1802003"/>
          </a:xfrm>
        </p:spPr>
        <p:txBody>
          <a:bodyPr>
            <a:normAutofit fontScale="90000"/>
          </a:bodyPr>
          <a:lstStyle/>
          <a:p>
            <a:r>
              <a:rPr lang="ro-RO" sz="2200" b="1" i="0" u="none" strike="noStrike" baseline="0" dirty="0">
                <a:solidFill>
                  <a:srgbClr val="92D050"/>
                </a:solidFill>
                <a:latin typeface="Trebuchet MS" panose="020B0603020202020204" pitchFamily="34" charset="0"/>
              </a:rPr>
              <a:t>OBIECTIVUL</a:t>
            </a:r>
            <a:r>
              <a:rPr lang="en-US" sz="2200" b="1" i="0" u="none" strike="noStrike" baseline="0" dirty="0">
                <a:solidFill>
                  <a:srgbClr val="92D050"/>
                </a:solidFill>
                <a:latin typeface="Trebuchet MS" panose="020B0603020202020204" pitchFamily="34" charset="0"/>
              </a:rPr>
              <a:t> GENERAL </a:t>
            </a:r>
            <a:r>
              <a:rPr lang="en-US" sz="2200" b="1" i="0" u="none" strike="noStrike" baseline="0">
                <a:solidFill>
                  <a:srgbClr val="92D050"/>
                </a:solidFill>
                <a:latin typeface="Trebuchet MS" panose="020B0603020202020204" pitchFamily="34" charset="0"/>
              </a:rPr>
              <a:t>AL </a:t>
            </a:r>
            <a:r>
              <a:rPr lang="ro-RO" sz="2200" b="1" i="0" u="none" strike="noStrike" baseline="0">
                <a:solidFill>
                  <a:srgbClr val="92D050"/>
                </a:solidFill>
                <a:latin typeface="Trebuchet MS" panose="020B0603020202020204" pitchFamily="34" charset="0"/>
              </a:rPr>
              <a:t>PROIECTULUI</a:t>
            </a:r>
            <a:r>
              <a:rPr lang="en-US" sz="2200" b="0" i="0" u="none" strike="noStrike" baseline="0">
                <a:solidFill>
                  <a:srgbClr val="92D050"/>
                </a:solidFill>
                <a:latin typeface="Trebuchet MS" panose="020B0603020202020204" pitchFamily="34" charset="0"/>
              </a:rPr>
              <a:t> </a:t>
            </a:r>
            <a:br>
              <a:rPr lang="en-US" sz="1800" b="0" i="0" u="none" strike="noStrike" baseline="0" dirty="0">
                <a:latin typeface="Trebuchet MS" panose="020B0603020202020204" pitchFamily="34" charset="0"/>
              </a:rPr>
            </a:br>
            <a:br>
              <a:rPr lang="en-US" sz="1800" b="0" i="0" u="none" strike="noStrike" baseline="0" dirty="0">
                <a:latin typeface="Trebuchet MS" panose="020B0603020202020204" pitchFamily="34" charset="0"/>
              </a:rPr>
            </a:br>
            <a:r>
              <a:rPr lang="ro-RO" sz="1800"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Proiectul își propune ca obiectiv principal </a:t>
            </a:r>
            <a:r>
              <a:rPr lang="ro-RO" sz="1800" b="1"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evaluarea potențialului de valorificare superioară a speciei </a:t>
            </a:r>
            <a:r>
              <a:rPr lang="ro-RO" sz="1800" b="1" i="1" kern="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Cannabis</a:t>
            </a:r>
            <a:r>
              <a:rPr lang="ro-RO" sz="1800" b="1" i="1"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ro-RO" sz="1800" b="1" i="1" kern="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sativa</a:t>
            </a:r>
            <a:r>
              <a:rPr lang="ro-RO" sz="1800" b="1" i="1"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ro-RO" sz="1800" b="1"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L. în scop alimentar</a:t>
            </a:r>
            <a:r>
              <a:rPr lang="ro-RO" sz="1800"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 prin studierea performanțelor </a:t>
            </a:r>
            <a:r>
              <a:rPr lang="ro-RO" sz="1800" kern="1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bioproductive</a:t>
            </a:r>
            <a:r>
              <a:rPr lang="ro-RO" sz="1800" kern="100" dirty="0">
                <a:solidFill>
                  <a:schemeClr val="tx1"/>
                </a:solidFill>
                <a:effectLst/>
                <a:latin typeface="Arial" panose="020B0604020202020204" pitchFamily="34" charset="0"/>
                <a:ea typeface="Calibri" panose="020F0502020204030204" pitchFamily="34" charset="0"/>
                <a:cs typeface="Arial" panose="020B0604020202020204" pitchFamily="34" charset="0"/>
              </a:rPr>
              <a:t> a unor soiuri românești și analizarea posibilităților de utilizare a masei verzi, a semințelor și a turtelor (deșeuri rezultate după extragerea uleiului), includerea lor sub diverse forme în produse alimentare și furaje.</a:t>
            </a:r>
            <a:br>
              <a:rPr lang="en-US" sz="1800" kern="100" dirty="0">
                <a:effectLst/>
                <a:latin typeface="Arial" panose="020B0604020202020204" pitchFamily="34" charset="0"/>
                <a:ea typeface="Calibri" panose="020F0502020204030204" pitchFamily="34" charset="0"/>
                <a:cs typeface="Arial" panose="020B0604020202020204" pitchFamily="34" charset="0"/>
              </a:rPr>
            </a:br>
            <a:r>
              <a:rPr lang="ro-RO" sz="1800" b="1" i="0" u="none" strike="noStrike" baseline="0" dirty="0">
                <a:solidFill>
                  <a:srgbClr val="92D050"/>
                </a:solidFill>
                <a:latin typeface="Trebuchet MS" panose="020B0603020202020204" pitchFamily="34" charset="0"/>
              </a:rPr>
              <a:t>Rezultate preconizare pentru atingerea obiectivului</a:t>
            </a:r>
            <a:r>
              <a:rPr lang="en-US" sz="1800" b="1" i="0" u="none" strike="noStrike" baseline="0" dirty="0">
                <a:solidFill>
                  <a:srgbClr val="92D050"/>
                </a:solidFill>
                <a:latin typeface="Trebuchet MS" panose="020B0603020202020204" pitchFamily="34" charset="0"/>
              </a:rPr>
              <a:t>:</a:t>
            </a:r>
            <a:endParaRPr lang="ro-RO" dirty="0">
              <a:solidFill>
                <a:srgbClr val="92D050"/>
              </a:solidFill>
            </a:endParaRPr>
          </a:p>
        </p:txBody>
      </p:sp>
      <p:sp>
        <p:nvSpPr>
          <p:cNvPr id="3" name="Content Placeholder 2">
            <a:extLst>
              <a:ext uri="{FF2B5EF4-FFF2-40B4-BE49-F238E27FC236}">
                <a16:creationId xmlns:a16="http://schemas.microsoft.com/office/drawing/2014/main" id="{ECA2211B-4B1D-1325-3A80-3FD2F4E1427C}"/>
              </a:ext>
            </a:extLst>
          </p:cNvPr>
          <p:cNvSpPr>
            <a:spLocks noGrp="1"/>
          </p:cNvSpPr>
          <p:nvPr>
            <p:ph idx="1"/>
          </p:nvPr>
        </p:nvSpPr>
        <p:spPr>
          <a:xfrm>
            <a:off x="411480" y="2269959"/>
            <a:ext cx="11555930" cy="4588041"/>
          </a:xfrm>
        </p:spPr>
        <p:txBody>
          <a:bodyPr numCol="2">
            <a:noAutofit/>
          </a:bodyPr>
          <a:lstStyle/>
          <a:p>
            <a:pPr marR="100260" algn="l">
              <a:spcBef>
                <a:spcPts val="600"/>
              </a:spcBef>
            </a:pPr>
            <a:r>
              <a:rPr lang="ro-RO" sz="1600" i="0" u="none" strike="noStrike" baseline="0" dirty="0">
                <a:latin typeface="Trebuchet MS" panose="020B0603020202020204" pitchFamily="34" charset="0"/>
              </a:rPr>
              <a:t>Studiu prospectiv privind potențialul de utilizare în alimentație a plantelor de cânepă (masă verde)</a:t>
            </a:r>
          </a:p>
          <a:p>
            <a:pPr marR="100260" algn="l">
              <a:spcBef>
                <a:spcPts val="600"/>
              </a:spcBef>
            </a:pPr>
            <a:r>
              <a:rPr lang="ro-RO" sz="1600" i="0" u="none" strike="noStrike" baseline="0" dirty="0">
                <a:latin typeface="Trebuchet MS" panose="020B0603020202020204" pitchFamily="34" charset="0"/>
              </a:rPr>
              <a:t>Studiu prospectiv privind potențialul de utilizare a semințelor de cânepă în scop alimentar</a:t>
            </a:r>
          </a:p>
          <a:p>
            <a:pPr marR="100260" algn="l">
              <a:spcBef>
                <a:spcPts val="600"/>
              </a:spcBef>
            </a:pPr>
            <a:r>
              <a:rPr lang="ro-RO" sz="1600" i="0" u="none" strike="noStrike" baseline="0" dirty="0">
                <a:latin typeface="Trebuchet MS" panose="020B0603020202020204" pitchFamily="34" charset="0"/>
              </a:rPr>
              <a:t>Pagină web proiect</a:t>
            </a:r>
          </a:p>
          <a:p>
            <a:pPr marR="100260" algn="l">
              <a:spcBef>
                <a:spcPts val="600"/>
              </a:spcBef>
            </a:pPr>
            <a:r>
              <a:rPr lang="ro-RO" sz="1600" i="0" u="none" strike="noStrike" baseline="0" dirty="0">
                <a:latin typeface="Trebuchet MS" panose="020B0603020202020204" pitchFamily="34" charset="0"/>
              </a:rPr>
              <a:t>Studiu comparativ privind performanțele de </a:t>
            </a:r>
            <a:r>
              <a:rPr lang="ro-RO" sz="1600" i="0" u="none" strike="noStrike" baseline="0" dirty="0" err="1">
                <a:latin typeface="Trebuchet MS" panose="020B0603020202020204" pitchFamily="34" charset="0"/>
              </a:rPr>
              <a:t>productie</a:t>
            </a:r>
            <a:r>
              <a:rPr lang="ro-RO" sz="1600" i="0" u="none" strike="noStrike" baseline="0" dirty="0">
                <a:latin typeface="Trebuchet MS" panose="020B0603020202020204" pitchFamily="34" charset="0"/>
              </a:rPr>
              <a:t> a soiurilor de cânepă cultivate</a:t>
            </a:r>
          </a:p>
          <a:p>
            <a:pPr marR="100260" algn="l">
              <a:spcBef>
                <a:spcPts val="600"/>
              </a:spcBef>
            </a:pPr>
            <a:r>
              <a:rPr lang="ro-RO" sz="1600" i="0" u="none" strike="noStrike" baseline="0" dirty="0">
                <a:latin typeface="Trebuchet MS" panose="020B0603020202020204" pitchFamily="34" charset="0"/>
              </a:rPr>
              <a:t>Studiu privind caracteristicile </a:t>
            </a:r>
            <a:r>
              <a:rPr lang="ro-RO" sz="1600" i="0" u="none" strike="noStrike" baseline="0" dirty="0" err="1">
                <a:latin typeface="Trebuchet MS" panose="020B0603020202020204" pitchFamily="34" charset="0"/>
              </a:rPr>
              <a:t>fizico</a:t>
            </a:r>
            <a:r>
              <a:rPr lang="ro-RO" sz="1600" i="0" u="none" strike="noStrike" baseline="0" dirty="0">
                <a:latin typeface="Trebuchet MS" panose="020B0603020202020204" pitchFamily="34" charset="0"/>
              </a:rPr>
              <a:t>-chimice și nutriționale ale uleiului de cânepă și potențialul de utilizare a acestuia în scop alimentar</a:t>
            </a:r>
          </a:p>
          <a:p>
            <a:pPr marR="100260" algn="l">
              <a:spcBef>
                <a:spcPts val="600"/>
              </a:spcBef>
            </a:pPr>
            <a:r>
              <a:rPr lang="ro-RO" sz="1600" i="0" u="none" strike="noStrike" baseline="0" dirty="0">
                <a:latin typeface="Trebuchet MS" panose="020B0603020202020204" pitchFamily="34" charset="0"/>
              </a:rPr>
              <a:t>Campanie de informare și conștientizare: conturi social-media (2), materiale promoționale (3 </a:t>
            </a:r>
            <a:r>
              <a:rPr lang="ro-RO" sz="1600" i="0" u="none" strike="noStrike" baseline="0" dirty="0" err="1">
                <a:latin typeface="Trebuchet MS" panose="020B0603020202020204" pitchFamily="34" charset="0"/>
              </a:rPr>
              <a:t>flyere</a:t>
            </a:r>
            <a:r>
              <a:rPr lang="ro-RO" sz="1600" i="0" u="none" strike="noStrike" baseline="0" dirty="0">
                <a:latin typeface="Trebuchet MS" panose="020B0603020202020204" pitchFamily="34" charset="0"/>
              </a:rPr>
              <a:t>)</a:t>
            </a:r>
          </a:p>
          <a:p>
            <a:pPr marR="100260" algn="l">
              <a:spcBef>
                <a:spcPts val="600"/>
              </a:spcBef>
            </a:pPr>
            <a:r>
              <a:rPr lang="ro-RO" sz="1600" i="0" u="none" strike="noStrike" baseline="0" dirty="0">
                <a:latin typeface="Trebuchet MS" panose="020B0603020202020204" pitchFamily="34" charset="0"/>
              </a:rPr>
              <a:t>Raport privind valorificarea și caracterizarea biochimică a principiilor active din </a:t>
            </a:r>
            <a:r>
              <a:rPr lang="ro-RO" sz="1600" i="1" u="none" strike="noStrike" baseline="0" dirty="0" err="1">
                <a:latin typeface="Trebuchet MS" panose="020B0603020202020204" pitchFamily="34" charset="0"/>
              </a:rPr>
              <a:t>Cannabis</a:t>
            </a:r>
            <a:r>
              <a:rPr lang="ro-RO" sz="1600" i="1" u="none" strike="noStrike" baseline="0" dirty="0">
                <a:latin typeface="Trebuchet MS" panose="020B0603020202020204" pitchFamily="34" charset="0"/>
              </a:rPr>
              <a:t> </a:t>
            </a:r>
            <a:r>
              <a:rPr lang="ro-RO" sz="1600" i="1" u="none" strike="noStrike" baseline="0" err="1">
                <a:latin typeface="Trebuchet MS" panose="020B0603020202020204" pitchFamily="34" charset="0"/>
              </a:rPr>
              <a:t>sativa</a:t>
            </a:r>
            <a:r>
              <a:rPr lang="ro-RO" sz="1600" i="1" u="none" strike="noStrike" baseline="0">
                <a:latin typeface="Trebuchet MS" panose="020B0603020202020204" pitchFamily="34" charset="0"/>
              </a:rPr>
              <a:t> L.</a:t>
            </a:r>
            <a:endParaRPr lang="ro-RO" sz="1600" i="1" u="none" strike="noStrike" baseline="0" dirty="0">
              <a:latin typeface="Trebuchet MS" panose="020B0603020202020204" pitchFamily="34" charset="0"/>
            </a:endParaRPr>
          </a:p>
          <a:p>
            <a:pPr marR="100260" algn="l">
              <a:spcBef>
                <a:spcPts val="600"/>
              </a:spcBef>
            </a:pPr>
            <a:r>
              <a:rPr lang="ro-RO" sz="1600" i="0" u="none" strike="noStrike" baseline="0" dirty="0">
                <a:latin typeface="Trebuchet MS" panose="020B0603020202020204" pitchFamily="34" charset="0"/>
              </a:rPr>
              <a:t>3 formule de suplimente alimentare </a:t>
            </a:r>
          </a:p>
          <a:p>
            <a:pPr marR="100260" algn="l">
              <a:spcBef>
                <a:spcPts val="600"/>
              </a:spcBef>
            </a:pPr>
            <a:r>
              <a:rPr lang="ro-RO" sz="1600" i="0" u="none" strike="noStrike" baseline="0" dirty="0">
                <a:latin typeface="Trebuchet MS" panose="020B0603020202020204" pitchFamily="34" charset="0"/>
              </a:rPr>
              <a:t>3 rețete inovative de alimente </a:t>
            </a:r>
          </a:p>
          <a:p>
            <a:pPr marR="100260" algn="l">
              <a:spcBef>
                <a:spcPts val="600"/>
              </a:spcBef>
            </a:pPr>
            <a:r>
              <a:rPr lang="ro-RO" sz="1600" i="0" u="none" strike="noStrike" baseline="0" dirty="0">
                <a:latin typeface="Trebuchet MS" panose="020B0603020202020204" pitchFamily="34" charset="0"/>
              </a:rPr>
              <a:t>Broșură cu rețete de produse alimentare</a:t>
            </a:r>
          </a:p>
          <a:p>
            <a:pPr marR="100260" algn="l">
              <a:spcBef>
                <a:spcPts val="600"/>
              </a:spcBef>
            </a:pPr>
            <a:r>
              <a:rPr lang="ro-RO" sz="1600" i="0" u="none" strike="noStrike" baseline="0" dirty="0">
                <a:latin typeface="Trebuchet MS" panose="020B0603020202020204" pitchFamily="34" charset="0"/>
              </a:rPr>
              <a:t>Instruire fermieri și operatori economici</a:t>
            </a:r>
          </a:p>
          <a:p>
            <a:pPr marR="100260" algn="l">
              <a:spcBef>
                <a:spcPts val="600"/>
              </a:spcBef>
            </a:pPr>
            <a:r>
              <a:rPr lang="ro-RO" sz="1600" i="0" u="none" strike="noStrike" baseline="0" dirty="0">
                <a:latin typeface="Trebuchet MS" panose="020B0603020202020204" pitchFamily="34" charset="0"/>
              </a:rPr>
              <a:t>Participare la manifestări științifice și publicarea de articole în reviste de specialitate</a:t>
            </a:r>
          </a:p>
          <a:p>
            <a:pPr marR="100260" algn="l">
              <a:spcBef>
                <a:spcPts val="600"/>
              </a:spcBef>
            </a:pPr>
            <a:r>
              <a:rPr lang="ro-RO" sz="1600" i="0" u="none" strike="noStrike" baseline="0" dirty="0">
                <a:latin typeface="Trebuchet MS" panose="020B0603020202020204" pitchFamily="34" charset="0"/>
              </a:rPr>
              <a:t>Raport privind valorificarea deșeurilor rezultate din prelucrarea semințelor de cânepă</a:t>
            </a:r>
          </a:p>
          <a:p>
            <a:pPr marR="100260" algn="l">
              <a:spcBef>
                <a:spcPts val="600"/>
              </a:spcBef>
            </a:pPr>
            <a:r>
              <a:rPr lang="ro-RO" sz="1600" i="0" u="none" strike="noStrike" baseline="0" dirty="0">
                <a:latin typeface="Trebuchet MS" panose="020B0603020202020204" pitchFamily="34" charset="0"/>
              </a:rPr>
              <a:t>Ingredient cu potențial de utilizare în alimentație sau furajarea animalelor</a:t>
            </a:r>
          </a:p>
          <a:p>
            <a:pPr marR="100260" algn="l">
              <a:spcBef>
                <a:spcPts val="600"/>
              </a:spcBef>
            </a:pPr>
            <a:r>
              <a:rPr lang="ro-RO" sz="1600" i="0" u="none" strike="noStrike" baseline="0" dirty="0">
                <a:latin typeface="Trebuchet MS" panose="020B0603020202020204" pitchFamily="34" charset="0"/>
              </a:rPr>
              <a:t>Elaborarea a 2 rețete furajere inovative pentru animalele de fermă </a:t>
            </a:r>
            <a:r>
              <a:rPr lang="ro-RO" sz="1600" i="0" u="none" strike="noStrike" baseline="0" dirty="0" err="1">
                <a:latin typeface="Trebuchet MS" panose="020B0603020202020204" pitchFamily="34" charset="0"/>
              </a:rPr>
              <a:t>monogastrice</a:t>
            </a:r>
            <a:endParaRPr lang="ro-RO" sz="1600" i="0" u="none" strike="noStrike" baseline="0" dirty="0">
              <a:latin typeface="Trebuchet MS" panose="020B0603020202020204" pitchFamily="34" charset="0"/>
            </a:endParaRPr>
          </a:p>
          <a:p>
            <a:pPr marR="100260" algn="l">
              <a:spcBef>
                <a:spcPts val="600"/>
              </a:spcBef>
            </a:pPr>
            <a:r>
              <a:rPr lang="ro-RO" sz="1600" i="0" u="none" strike="noStrike" baseline="0" dirty="0">
                <a:latin typeface="Trebuchet MS" panose="020B0603020202020204" pitchFamily="34" charset="0"/>
              </a:rPr>
              <a:t>Newsletter </a:t>
            </a:r>
          </a:p>
          <a:p>
            <a:pPr marR="100260" algn="l">
              <a:spcBef>
                <a:spcPts val="600"/>
              </a:spcBef>
            </a:pPr>
            <a:r>
              <a:rPr lang="ro-RO" sz="1600" i="0" u="none" strike="noStrike" baseline="0" dirty="0">
                <a:latin typeface="Trebuchet MS" panose="020B0603020202020204" pitchFamily="34" charset="0"/>
              </a:rPr>
              <a:t>Workshop și informare autorități privind valoarea alimentară a cânepei</a:t>
            </a:r>
          </a:p>
          <a:p>
            <a:pPr marR="100260" algn="l">
              <a:spcBef>
                <a:spcPts val="600"/>
              </a:spcBef>
            </a:pPr>
            <a:r>
              <a:rPr lang="ro-RO" sz="1600" i="0" u="none" strike="noStrike" baseline="0" dirty="0">
                <a:latin typeface="Trebuchet MS" panose="020B0603020202020204" pitchFamily="34" charset="0"/>
              </a:rPr>
              <a:t>Propunere legislativă</a:t>
            </a:r>
          </a:p>
        </p:txBody>
      </p:sp>
    </p:spTree>
    <p:extLst>
      <p:ext uri="{BB962C8B-B14F-4D97-AF65-F5344CB8AC3E}">
        <p14:creationId xmlns:p14="http://schemas.microsoft.com/office/powerpoint/2010/main" val="1307998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27228-7299-ABEC-B626-9C0CF0735869}"/>
              </a:ext>
            </a:extLst>
          </p:cNvPr>
          <p:cNvSpPr>
            <a:spLocks noGrp="1"/>
          </p:cNvSpPr>
          <p:nvPr>
            <p:ph type="title"/>
          </p:nvPr>
        </p:nvSpPr>
        <p:spPr>
          <a:xfrm>
            <a:off x="673608" y="342498"/>
            <a:ext cx="8598408" cy="6323477"/>
          </a:xfrm>
        </p:spPr>
        <p:txBody>
          <a:bodyPr>
            <a:normAutofit fontScale="90000"/>
          </a:bodyPr>
          <a:lstStyle/>
          <a:p>
            <a:pPr lvl="0"/>
            <a:r>
              <a:rPr lang="ro-RO" sz="2200" b="1" i="0" u="none" strike="noStrike" baseline="0" dirty="0">
                <a:solidFill>
                  <a:srgbClr val="92D050"/>
                </a:solidFill>
                <a:latin typeface="Trebuchet MS" panose="020B0603020202020204" pitchFamily="34" charset="0"/>
              </a:rPr>
              <a:t>Faza 1 -</a:t>
            </a:r>
            <a:r>
              <a:rPr lang="en-US" sz="2200" b="1" i="0" u="none" strike="noStrike" baseline="0" dirty="0">
                <a:solidFill>
                  <a:srgbClr val="92D050"/>
                </a:solidFill>
                <a:latin typeface="Trebuchet MS" panose="020B0603020202020204" pitchFamily="34" charset="0"/>
              </a:rPr>
              <a:t> </a:t>
            </a:r>
            <a:r>
              <a:rPr lang="ro-RO" sz="2200" b="1" i="0" u="none" strike="noStrike" baseline="0" dirty="0">
                <a:solidFill>
                  <a:srgbClr val="92D050"/>
                </a:solidFill>
                <a:latin typeface="Trebuchet MS" panose="020B0603020202020204" pitchFamily="34" charset="0"/>
              </a:rPr>
              <a:t>Studii privind potențialul de exploatare în alimentație a frunzelor, lăstarilor și semințelor de cânepă</a:t>
            </a:r>
            <a:br>
              <a:rPr lang="en-US" sz="2200" b="1" i="0" u="none" strike="noStrike" baseline="0" dirty="0">
                <a:solidFill>
                  <a:schemeClr val="tx1"/>
                </a:solidFill>
                <a:latin typeface="Trebuchet MS" panose="020B0603020202020204" pitchFamily="34" charset="0"/>
              </a:rPr>
            </a:br>
            <a:br>
              <a:rPr lang="en-US" sz="2200" b="1" i="0" u="none" strike="noStrike" baseline="0" dirty="0">
                <a:solidFill>
                  <a:schemeClr val="tx1"/>
                </a:solidFill>
                <a:latin typeface="Trebuchet MS" panose="020B0603020202020204" pitchFamily="34" charset="0"/>
              </a:rPr>
            </a:br>
            <a:br>
              <a:rPr lang="en-US" sz="2200" b="1" i="0" u="none" strike="noStrike" baseline="0" dirty="0">
                <a:solidFill>
                  <a:schemeClr val="tx1"/>
                </a:solidFill>
                <a:latin typeface="Trebuchet MS" panose="020B0603020202020204" pitchFamily="34" charset="0"/>
              </a:rPr>
            </a:br>
            <a:r>
              <a:rPr lang="ro-RO" sz="2200" b="1">
                <a:solidFill>
                  <a:srgbClr val="92D050"/>
                </a:solidFill>
                <a:effectLst/>
                <a:latin typeface="Trebuchet MS" panose="020B0603020202020204" pitchFamily="34" charset="0"/>
                <a:ea typeface="Times New Roman" panose="02020603050405020304" pitchFamily="18" charset="0"/>
                <a:cs typeface="Times New Roman" panose="02020603050405020304" pitchFamily="18" charset="0"/>
              </a:rPr>
              <a:t>Obiectivul fazei</a:t>
            </a:r>
            <a:br>
              <a:rPr lang="en-US" sz="2200" b="1" dirty="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br>
            <a:br>
              <a:rPr lang="ro-RO" sz="2200" dirty="0">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br>
            <a:r>
              <a:rPr lang="ro-RO" sz="2200" dirty="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t>Investigarea pieței și literaturii de specialitate și sintetizarea informațiilor relevante privind potențialul de utilizare în scop alimentar a frunzelor, lăstarilor floriferi și semințelor de cânepă prelucrate prin diverse metode tradiționale sau moderne.</a:t>
            </a:r>
            <a:br>
              <a:rPr lang="ro-RO" sz="2200" dirty="0">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br>
            <a:r>
              <a:rPr lang="ro-RO" sz="2200" b="1" dirty="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t> </a:t>
            </a:r>
            <a:br>
              <a:rPr lang="en-US" sz="2200" b="1" dirty="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br>
            <a:br>
              <a:rPr lang="ro-RO" sz="2200" dirty="0">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br>
            <a:r>
              <a:rPr lang="ro-RO" sz="2200" b="1" dirty="0">
                <a:solidFill>
                  <a:srgbClr val="92D050"/>
                </a:solidFill>
                <a:effectLst/>
                <a:latin typeface="Trebuchet MS" panose="020B0603020202020204" pitchFamily="34" charset="0"/>
                <a:ea typeface="Times New Roman" panose="02020603050405020304" pitchFamily="18" charset="0"/>
                <a:cs typeface="Times New Roman" panose="02020603050405020304" pitchFamily="18" charset="0"/>
              </a:rPr>
              <a:t>Rezultate preconizate pentru atingerea obiectivului fazei</a:t>
            </a:r>
            <a:r>
              <a:rPr lang="en-US" sz="2200" b="1" dirty="0">
                <a:solidFill>
                  <a:srgbClr val="92D050"/>
                </a:solidFill>
                <a:effectLst/>
                <a:latin typeface="Trebuchet MS" panose="020B0603020202020204" pitchFamily="34" charset="0"/>
                <a:ea typeface="Times New Roman" panose="02020603050405020304" pitchFamily="18" charset="0"/>
                <a:cs typeface="Times New Roman" panose="02020603050405020304" pitchFamily="18" charset="0"/>
              </a:rPr>
              <a:t>:</a:t>
            </a:r>
            <a:br>
              <a:rPr lang="en-US" sz="2200" b="1" dirty="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br>
            <a:br>
              <a:rPr lang="ro-RO" sz="2200" dirty="0">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br>
            <a:r>
              <a:rPr lang="en-US" sz="2200" dirty="0">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 </a:t>
            </a:r>
            <a:r>
              <a:rPr lang="ro-RO" sz="2200" dirty="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t>Studiu prospectiv privind potențialul de utilizare în alimentație a plantelor de cânepă (masa verde)</a:t>
            </a:r>
            <a:br>
              <a:rPr lang="ro-RO" sz="2200" dirty="0">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br>
            <a:r>
              <a:rPr lang="en-US" sz="2200" dirty="0">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 </a:t>
            </a:r>
            <a:r>
              <a:rPr lang="ro-RO" sz="2200" dirty="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t>Studiu prospectiv privind potențialul de utilizare a semințelor de cânepă în scop alimentar</a:t>
            </a:r>
            <a:br>
              <a:rPr lang="ro-RO" sz="2200" dirty="0">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br>
            <a:r>
              <a:rPr lang="en-US" sz="2200" dirty="0">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 </a:t>
            </a:r>
            <a:r>
              <a:rPr lang="ro-RO" sz="2200" dirty="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t>Pagină web proiect</a:t>
            </a:r>
            <a:br>
              <a:rPr lang="ro-RO" sz="2200" dirty="0">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br>
            <a:r>
              <a:rPr lang="en-US" sz="2200" dirty="0">
                <a:solidFill>
                  <a:schemeClr val="tx1"/>
                </a:solidFill>
                <a:effectLst/>
                <a:latin typeface="Verdana" panose="020B0604030504040204" pitchFamily="34" charset="0"/>
                <a:ea typeface="Times New Roman" panose="02020603050405020304" pitchFamily="18" charset="0"/>
                <a:cs typeface="Times New Roman" panose="02020603050405020304" pitchFamily="18" charset="0"/>
              </a:rPr>
              <a:t> - </a:t>
            </a:r>
            <a:r>
              <a:rPr lang="ro-RO" sz="2200" dirty="0">
                <a:solidFill>
                  <a:schemeClr val="tx1"/>
                </a:solidFill>
                <a:effectLst/>
                <a:latin typeface="Trebuchet MS" panose="020B0603020202020204" pitchFamily="34" charset="0"/>
                <a:ea typeface="Times New Roman" panose="02020603050405020304" pitchFamily="18" charset="0"/>
                <a:cs typeface="Times New Roman" panose="02020603050405020304" pitchFamily="18" charset="0"/>
              </a:rPr>
              <a:t>Raport de fază</a:t>
            </a:r>
            <a:endParaRPr lang="ro-RO" dirty="0"/>
          </a:p>
        </p:txBody>
      </p:sp>
    </p:spTree>
    <p:extLst>
      <p:ext uri="{BB962C8B-B14F-4D97-AF65-F5344CB8AC3E}">
        <p14:creationId xmlns:p14="http://schemas.microsoft.com/office/powerpoint/2010/main" val="3030716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FE01F7-CFEA-8A0B-7AA0-88019954ED54}"/>
              </a:ext>
            </a:extLst>
          </p:cNvPr>
          <p:cNvSpPr>
            <a:spLocks noGrp="1"/>
          </p:cNvSpPr>
          <p:nvPr>
            <p:ph idx="1"/>
          </p:nvPr>
        </p:nvSpPr>
        <p:spPr>
          <a:xfrm>
            <a:off x="838200" y="1143001"/>
            <a:ext cx="8378952" cy="4054642"/>
          </a:xfrm>
        </p:spPr>
        <p:txBody>
          <a:bodyPr>
            <a:normAutofit/>
          </a:bodyPr>
          <a:lstStyle/>
          <a:p>
            <a:pPr marL="0" indent="0" algn="just">
              <a:lnSpc>
                <a:spcPct val="150000"/>
              </a:lnSpc>
              <a:buNone/>
            </a:pP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n </a:t>
            </a:r>
            <a:r>
              <a:rPr lang="en-US" sz="2000" b="1" dirty="0" err="1">
                <a:effectLst/>
                <a:latin typeface="Trebuchet MS" panose="020B0603020202020204" pitchFamily="34" charset="0"/>
                <a:ea typeface="Calibri" panose="020F0502020204030204" pitchFamily="34" charset="0"/>
                <a:cs typeface="Times New Roman" panose="02020603050405020304" pitchFamily="18" charset="0"/>
              </a:rPr>
              <a:t>Faza</a:t>
            </a:r>
            <a:r>
              <a:rPr lang="en-US" sz="2000" b="1" dirty="0">
                <a:effectLst/>
                <a:latin typeface="Trebuchet MS" panose="020B0603020202020204" pitchFamily="34" charset="0"/>
                <a:ea typeface="Calibri" panose="020F0502020204030204" pitchFamily="34" charset="0"/>
                <a:cs typeface="Times New Roman" panose="02020603050405020304" pitchFamily="18" charset="0"/>
              </a:rPr>
              <a:t> 1 </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proiectului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au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fost</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realizate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dirty="0" err="1">
                <a:effectLst/>
                <a:latin typeface="Trebuchet MS" panose="020B0603020202020204" pitchFamily="34" charset="0"/>
                <a:ea typeface="Calibri" panose="020F0502020204030204" pitchFamily="34" charset="0"/>
                <a:cs typeface="Times New Roman" panose="02020603050405020304" pitchFamily="18" charset="0"/>
              </a:rPr>
              <a:t>dou</a:t>
            </a:r>
            <a:r>
              <a:rPr lang="fr-FR" sz="2000" b="1" spc="-50"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b="1"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dirty="0" err="1">
                <a:effectLst/>
                <a:latin typeface="Trebuchet MS" panose="020B0603020202020204" pitchFamily="34" charset="0"/>
                <a:ea typeface="Calibri" panose="020F0502020204030204" pitchFamily="34" charset="0"/>
                <a:cs typeface="Times New Roman" panose="02020603050405020304" pitchFamily="18" charset="0"/>
              </a:rPr>
              <a:t>studii</a:t>
            </a:r>
            <a:r>
              <a:rPr lang="en-US" sz="2000" b="1" dirty="0">
                <a:effectLst/>
                <a:latin typeface="Trebuchet MS" panose="020B0603020202020204" pitchFamily="34" charset="0"/>
                <a:ea typeface="Calibri" panose="020F0502020204030204" pitchFamily="34" charset="0"/>
                <a:cs typeface="Times New Roman" panose="02020603050405020304" pitchFamily="18" charset="0"/>
              </a:rPr>
              <a:t> prospective </a:t>
            </a:r>
            <a:r>
              <a:rPr lang="en-US" sz="2000" b="1" dirty="0" err="1">
                <a:effectLst/>
                <a:latin typeface="Trebuchet MS" panose="020B0603020202020204" pitchFamily="34" charset="0"/>
                <a:ea typeface="Calibri" panose="020F0502020204030204" pitchFamily="34" charset="0"/>
                <a:cs typeface="Times New Roman" panose="02020603050405020304" pitchFamily="18" charset="0"/>
              </a:rPr>
              <a:t>privind</a:t>
            </a:r>
            <a:r>
              <a:rPr lang="en-US" sz="2000" b="1"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b="1" spc="-50" dirty="0" err="1">
                <a:effectLst/>
                <a:latin typeface="Trebuchet MS" panose="020B0603020202020204" pitchFamily="34" charset="0"/>
                <a:ea typeface="Calibri" panose="020F0502020204030204" pitchFamily="34" charset="0"/>
                <a:cs typeface="Times New Roman" panose="02020603050405020304" pitchFamily="18" charset="0"/>
              </a:rPr>
              <a:t>potențialul</a:t>
            </a:r>
            <a:r>
              <a:rPr lang="fr-FR" sz="2000" b="1" spc="-5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b="1" spc="-50" dirty="0" err="1">
                <a:effectLst/>
                <a:latin typeface="Trebuchet MS" panose="020B0603020202020204" pitchFamily="34" charset="0"/>
                <a:ea typeface="Calibri" panose="020F0502020204030204" pitchFamily="34" charset="0"/>
                <a:cs typeface="Times New Roman" panose="02020603050405020304" pitchFamily="18" charset="0"/>
              </a:rPr>
              <a:t>exploatare</a:t>
            </a:r>
            <a:r>
              <a:rPr lang="fr-FR" sz="2000" b="1" spc="-5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b="1" spc="-50" dirty="0" err="1">
                <a:effectLst/>
                <a:latin typeface="Trebuchet MS" panose="020B0603020202020204" pitchFamily="34" charset="0"/>
                <a:ea typeface="Calibri" panose="020F0502020204030204" pitchFamily="34" charset="0"/>
                <a:cs typeface="Times New Roman" panose="02020603050405020304" pitchFamily="18" charset="0"/>
              </a:rPr>
              <a:t>în</a:t>
            </a:r>
            <a:r>
              <a:rPr lang="fr-FR" sz="2000" b="1" spc="-5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b="1" spc="-50" dirty="0" err="1">
                <a:effectLst/>
                <a:latin typeface="Trebuchet MS" panose="020B0603020202020204" pitchFamily="34" charset="0"/>
                <a:ea typeface="Calibri" panose="020F0502020204030204" pitchFamily="34" charset="0"/>
                <a:cs typeface="Times New Roman" panose="02020603050405020304" pitchFamily="18" charset="0"/>
              </a:rPr>
              <a:t>alimentație</a:t>
            </a:r>
            <a:r>
              <a:rPr lang="fr-FR" sz="2000" b="1" spc="-50" dirty="0">
                <a:effectLst/>
                <a:latin typeface="Trebuchet MS" panose="020B0603020202020204" pitchFamily="34" charset="0"/>
                <a:ea typeface="Calibri" panose="020F0502020204030204" pitchFamily="34" charset="0"/>
                <a:cs typeface="Times New Roman" panose="02020603050405020304" pitchFamily="18" charset="0"/>
              </a:rPr>
              <a:t> a </a:t>
            </a:r>
            <a:r>
              <a:rPr lang="fr-FR" sz="2000" b="1" spc="-50" dirty="0" err="1">
                <a:effectLst/>
                <a:latin typeface="Trebuchet MS" panose="020B0603020202020204" pitchFamily="34" charset="0"/>
                <a:ea typeface="Calibri" panose="020F0502020204030204" pitchFamily="34" charset="0"/>
                <a:cs typeface="Times New Roman" panose="02020603050405020304" pitchFamily="18" charset="0"/>
              </a:rPr>
              <a:t>frunzelor</a:t>
            </a:r>
            <a:r>
              <a:rPr lang="fr-FR" sz="2000" b="1" spc="-5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b="1" spc="-50" dirty="0" err="1">
                <a:effectLst/>
                <a:latin typeface="Trebuchet MS" panose="020B0603020202020204" pitchFamily="34" charset="0"/>
                <a:ea typeface="Calibri" panose="020F0502020204030204" pitchFamily="34" charset="0"/>
                <a:cs typeface="Times New Roman" panose="02020603050405020304" pitchFamily="18" charset="0"/>
              </a:rPr>
              <a:t>lăstarilor</a:t>
            </a:r>
            <a:r>
              <a:rPr lang="fr-FR" sz="2000" b="1" spc="-5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b="1" dirty="0" err="1">
                <a:effectLst/>
                <a:latin typeface="Trebuchet MS" panose="020B0603020202020204" pitchFamily="34" charset="0"/>
                <a:ea typeface="Calibri" panose="020F0502020204030204" pitchFamily="34" charset="0"/>
                <a:cs typeface="Arial" panose="020B0604020202020204" pitchFamily="34" charset="0"/>
              </a:rPr>
              <a:t>ș</a:t>
            </a:r>
            <a:r>
              <a:rPr lang="fr-FR" sz="2000" b="1" spc="-50" dirty="0" err="1">
                <a:effectLst/>
                <a:latin typeface="Trebuchet MS" panose="020B0603020202020204" pitchFamily="34" charset="0"/>
                <a:ea typeface="Calibri" panose="020F0502020204030204" pitchFamily="34" charset="0"/>
                <a:cs typeface="Times New Roman" panose="02020603050405020304" pitchFamily="18" charset="0"/>
              </a:rPr>
              <a:t>i</a:t>
            </a:r>
            <a:r>
              <a:rPr lang="fr-FR" sz="2000" b="1" spc="-5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b="1" spc="-50" dirty="0" err="1">
                <a:effectLst/>
                <a:latin typeface="Trebuchet MS" panose="020B0603020202020204" pitchFamily="34" charset="0"/>
                <a:ea typeface="Calibri" panose="020F0502020204030204" pitchFamily="34" charset="0"/>
                <a:cs typeface="Times New Roman" panose="02020603050405020304" pitchFamily="18" charset="0"/>
              </a:rPr>
              <a:t>semințelor</a:t>
            </a:r>
            <a:r>
              <a:rPr lang="fr-FR" sz="2000" b="1" spc="-5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b="1" spc="-5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fr-FR" sz="2000" spc="-50" dirty="0">
                <a:effectLst/>
                <a:latin typeface="Trebuchet MS" panose="020B0603020202020204" pitchFamily="34" charset="0"/>
                <a:ea typeface="Calibri" panose="020F0502020204030204" pitchFamily="34" charset="0"/>
                <a:cs typeface="Times New Roman" panose="02020603050405020304" pitchFamily="18" charset="0"/>
              </a:rPr>
              <a:t>, care au </a:t>
            </a:r>
            <a:r>
              <a:rPr lang="fr-FR" sz="2000" spc="-50" dirty="0" err="1">
                <a:effectLst/>
                <a:latin typeface="Trebuchet MS" panose="020B0603020202020204" pitchFamily="34" charset="0"/>
                <a:ea typeface="Calibri" panose="020F0502020204030204" pitchFamily="34" charset="0"/>
                <a:cs typeface="Times New Roman" panose="02020603050405020304" pitchFamily="18" charset="0"/>
              </a:rPr>
              <a:t>presupus</a:t>
            </a:r>
            <a:r>
              <a:rPr lang="fr-FR" sz="2000" spc="-5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50" dirty="0" err="1">
                <a:effectLst/>
                <a:latin typeface="Trebuchet MS" panose="020B0603020202020204" pitchFamily="34" charset="0"/>
                <a:ea typeface="Calibri" panose="020F0502020204030204" pitchFamily="34" charset="0"/>
                <a:cs typeface="Times New Roman" panose="02020603050405020304" pitchFamily="18" charset="0"/>
              </a:rPr>
              <a:t>consultarea</a:t>
            </a:r>
            <a:r>
              <a:rPr lang="fr-FR" sz="2000" spc="-5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50" dirty="0" err="1">
                <a:effectLst/>
                <a:latin typeface="Trebuchet MS" panose="020B0603020202020204" pitchFamily="34" charset="0"/>
                <a:ea typeface="Calibri" panose="020F0502020204030204" pitchFamily="34" charset="0"/>
                <a:cs typeface="Times New Roman" panose="02020603050405020304" pitchFamily="18" charset="0"/>
              </a:rPr>
              <a:t>unor</a:t>
            </a:r>
            <a:r>
              <a:rPr lang="fr-FR" sz="2000" spc="-5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50" dirty="0" err="1">
                <a:effectLst/>
                <a:latin typeface="Trebuchet MS" panose="020B0603020202020204" pitchFamily="34" charset="0"/>
                <a:ea typeface="Calibri" panose="020F0502020204030204" pitchFamily="34" charset="0"/>
                <a:cs typeface="Times New Roman" panose="02020603050405020304" pitchFamily="18" charset="0"/>
              </a:rPr>
              <a:t>baze</a:t>
            </a:r>
            <a:r>
              <a:rPr lang="fr-FR" sz="2000" spc="-50" dirty="0">
                <a:effectLst/>
                <a:latin typeface="Trebuchet MS" panose="020B0603020202020204" pitchFamily="34" charset="0"/>
                <a:ea typeface="Calibri" panose="020F0502020204030204" pitchFamily="34" charset="0"/>
                <a:cs typeface="Times New Roman" panose="02020603050405020304" pitchFamily="18" charset="0"/>
              </a:rPr>
              <a:t> de date </a:t>
            </a:r>
            <a:r>
              <a:rPr lang="fr-FR" sz="2000" spc="-50" dirty="0" err="1">
                <a:effectLst/>
                <a:latin typeface="Trebuchet MS" panose="020B0603020202020204" pitchFamily="34" charset="0"/>
                <a:ea typeface="Calibri" panose="020F0502020204030204" pitchFamily="34" charset="0"/>
                <a:cs typeface="Times New Roman" panose="02020603050405020304" pitchFamily="18" charset="0"/>
              </a:rPr>
              <a:t>reprezentative</a:t>
            </a:r>
            <a:r>
              <a:rPr lang="fr-FR" sz="2000" spc="-5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50" dirty="0" err="1">
                <a:effectLst/>
                <a:latin typeface="Trebuchet MS" panose="020B0603020202020204" pitchFamily="34" charset="0"/>
                <a:ea typeface="Calibri" panose="020F0502020204030204" pitchFamily="34" charset="0"/>
                <a:cs typeface="Times New Roman" panose="02020603050405020304" pitchFamily="18" charset="0"/>
              </a:rPr>
              <a:t>accesarea</a:t>
            </a:r>
            <a:r>
              <a:rPr lang="fr-FR" sz="2000" spc="-5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spc="-50" dirty="0" err="1">
                <a:effectLst/>
                <a:latin typeface="Trebuchet MS" panose="020B0603020202020204" pitchFamily="34" charset="0"/>
                <a:ea typeface="Calibri" panose="020F0502020204030204" pitchFamily="34" charset="0"/>
                <a:cs typeface="Times New Roman" panose="02020603050405020304" pitchFamily="18" charset="0"/>
              </a:rPr>
              <a:t>rapoarte</a:t>
            </a:r>
            <a:r>
              <a:rPr lang="fr-FR" sz="2000" spc="-5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50" dirty="0" err="1">
                <a:effectLst/>
                <a:latin typeface="Trebuchet MS" panose="020B0603020202020204" pitchFamily="34" charset="0"/>
                <a:ea typeface="Calibri" panose="020F0502020204030204" pitchFamily="34" charset="0"/>
                <a:cs typeface="Times New Roman" panose="02020603050405020304" pitchFamily="18" charset="0"/>
              </a:rPr>
              <a:t>statistice</a:t>
            </a:r>
            <a:r>
              <a:rPr lang="fr-FR" sz="2000" spc="-5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spc="-50" dirty="0">
                <a:effectLst/>
                <a:latin typeface="Trebuchet MS" panose="020B0603020202020204" pitchFamily="34" charset="0"/>
                <a:ea typeface="Calibri" panose="020F0502020204030204" pitchFamily="34" charset="0"/>
                <a:cs typeface="Times New Roman" panose="02020603050405020304" pitchFamily="18" charset="0"/>
              </a:rPr>
              <a:t>ș</a:t>
            </a:r>
            <a:r>
              <a:rPr lang="fr-FR" sz="2000" spc="-50" dirty="0">
                <a:effectLst/>
                <a:latin typeface="Trebuchet MS" panose="020B0603020202020204" pitchFamily="34" charset="0"/>
                <a:ea typeface="Calibri" panose="020F0502020204030204" pitchFamily="34" charset="0"/>
                <a:cs typeface="Times New Roman" panose="02020603050405020304" pitchFamily="18" charset="0"/>
              </a:rPr>
              <a:t>i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analiza</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sistematic</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a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rezultatelor</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ș</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tiin</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ț</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ifice</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publicate</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referitoare</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la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caracterizarea</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complex</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(din </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punct</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vedere</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al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calit</a:t>
            </a:r>
            <a:r>
              <a:rPr lang="ro-RO" sz="2000" spc="-40" dirty="0" err="1">
                <a:effectLst/>
                <a:latin typeface="Trebuchet MS" panose="020B0603020202020204" pitchFamily="34" charset="0"/>
                <a:ea typeface="Calibri" panose="020F0502020204030204" pitchFamily="34" charset="0"/>
                <a:cs typeface="Times New Roman" panose="02020603050405020304" pitchFamily="18" charset="0"/>
              </a:rPr>
              <a:t>ăț</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ilor</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senzoriale</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valorii</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nutri</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ț</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ionale</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efectelor</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fiziologice</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a:effectLst/>
                <a:latin typeface="Trebuchet MS" panose="020B0603020202020204" pitchFamily="34" charset="0"/>
                <a:ea typeface="Calibri" panose="020F0502020204030204" pitchFamily="34" charset="0"/>
                <a:cs typeface="Arial" panose="020B0604020202020204" pitchFamily="34" charset="0"/>
              </a:rPr>
              <a:t>ș</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i</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spc="-40" err="1">
                <a:effectLst/>
                <a:latin typeface="Trebuchet MS" panose="020B0603020202020204" pitchFamily="34" charset="0"/>
                <a:ea typeface="Calibri" panose="020F0502020204030204" pitchFamily="34" charset="0"/>
                <a:cs typeface="Times New Roman" panose="02020603050405020304" pitchFamily="18" charset="0"/>
              </a:rPr>
              <a:t>posibilele</a:t>
            </a:r>
            <a:r>
              <a:rPr lang="en-US" sz="2000" spc="-40">
                <a:effectLst/>
                <a:latin typeface="Trebuchet MS" panose="020B0603020202020204" pitchFamily="34" charset="0"/>
                <a:ea typeface="Calibri" panose="020F0502020204030204" pitchFamily="34" charset="0"/>
                <a:cs typeface="Times New Roman" panose="02020603050405020304" pitchFamily="18" charset="0"/>
              </a:rPr>
              <a:t> modalit</a:t>
            </a:r>
            <a:r>
              <a:rPr lang="ro-RO" sz="2000" spc="-40">
                <a:effectLst/>
                <a:latin typeface="Trebuchet MS" panose="020B0603020202020204" pitchFamily="34" charset="0"/>
                <a:ea typeface="Calibri" panose="020F0502020204030204" pitchFamily="34" charset="0"/>
                <a:cs typeface="Times New Roman" panose="02020603050405020304" pitchFamily="18" charset="0"/>
              </a:rPr>
              <a:t>ăț</a:t>
            </a:r>
            <a:r>
              <a:rPr lang="en-US" sz="2000" spc="-40">
                <a:effectLst/>
                <a:latin typeface="Trebuchet MS" panose="020B0603020202020204" pitchFamily="34" charset="0"/>
                <a:ea typeface="Calibri" panose="020F0502020204030204" pitchFamily="34" charset="0"/>
                <a:cs typeface="Times New Roman" panose="02020603050405020304" pitchFamily="18" charset="0"/>
              </a:rPr>
              <a:t>i </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de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valorificare</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n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industria</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alimentar</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a </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diverselor</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par</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ț</a:t>
            </a:r>
            <a:r>
              <a:rPr lang="en-US" sz="2000" spc="-40" dirty="0" err="1">
                <a:effectLst/>
                <a:latin typeface="Trebuchet MS" panose="020B0603020202020204" pitchFamily="34" charset="0"/>
                <a:ea typeface="Calibri" panose="020F0502020204030204" pitchFamily="34" charset="0"/>
                <a:cs typeface="Times New Roman" panose="02020603050405020304" pitchFamily="18" charset="0"/>
              </a:rPr>
              <a:t>i</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 de plant</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spc="-40" dirty="0">
                <a:effectLst/>
                <a:latin typeface="Trebuchet MS" panose="020B0603020202020204" pitchFamily="34" charset="0"/>
                <a:ea typeface="Calibri" panose="020F0502020204030204" pitchFamily="34" charset="0"/>
                <a:cs typeface="Times New Roman" panose="02020603050405020304" pitchFamily="18" charset="0"/>
              </a:rPr>
              <a:t>.</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ro-RO" sz="2000" dirty="0"/>
          </a:p>
        </p:txBody>
      </p:sp>
    </p:spTree>
    <p:extLst>
      <p:ext uri="{BB962C8B-B14F-4D97-AF65-F5344CB8AC3E}">
        <p14:creationId xmlns:p14="http://schemas.microsoft.com/office/powerpoint/2010/main" val="2173791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904E20-5751-7732-B795-323FAF6BDB52}"/>
              </a:ext>
            </a:extLst>
          </p:cNvPr>
          <p:cNvPicPr>
            <a:picLocks noChangeAspect="1"/>
          </p:cNvPicPr>
          <p:nvPr/>
        </p:nvPicPr>
        <p:blipFill rotWithShape="1">
          <a:blip r:embed="rId2">
            <a:extLst>
              <a:ext uri="{28A0092B-C50C-407E-A947-70E740481C1C}">
                <a14:useLocalDpi xmlns:a14="http://schemas.microsoft.com/office/drawing/2010/main" val="0"/>
              </a:ext>
            </a:extLst>
          </a:blip>
          <a:srcRect l="9301" t="14686" r="2787"/>
          <a:stretch/>
        </p:blipFill>
        <p:spPr>
          <a:xfrm>
            <a:off x="6464808" y="3892136"/>
            <a:ext cx="4407408" cy="2843390"/>
          </a:xfrm>
          <a:prstGeom prst="rect">
            <a:avLst/>
          </a:prstGeom>
          <a:ln>
            <a:noFill/>
          </a:ln>
          <a:effectLst>
            <a:softEdge rad="112500"/>
          </a:effectLst>
        </p:spPr>
      </p:pic>
      <p:sp>
        <p:nvSpPr>
          <p:cNvPr id="3" name="Content Placeholder 2">
            <a:extLst>
              <a:ext uri="{FF2B5EF4-FFF2-40B4-BE49-F238E27FC236}">
                <a16:creationId xmlns:a16="http://schemas.microsoft.com/office/drawing/2014/main" id="{5DEFD43E-4321-4803-3DC4-8D151529845E}"/>
              </a:ext>
            </a:extLst>
          </p:cNvPr>
          <p:cNvSpPr>
            <a:spLocks noGrp="1"/>
          </p:cNvSpPr>
          <p:nvPr>
            <p:ph idx="1"/>
          </p:nvPr>
        </p:nvSpPr>
        <p:spPr>
          <a:xfrm>
            <a:off x="611365" y="776454"/>
            <a:ext cx="8779523" cy="3757028"/>
          </a:xfrm>
        </p:spPr>
        <p:txBody>
          <a:bodyPr>
            <a:normAutofit fontScale="92500" lnSpcReduction="20000"/>
          </a:bodyPr>
          <a:lstStyle/>
          <a:p>
            <a:pPr>
              <a:lnSpc>
                <a:spcPct val="150000"/>
              </a:lnSpc>
              <a:spcAft>
                <a:spcPts val="800"/>
              </a:spcAft>
              <a:tabLst>
                <a:tab pos="6000750" algn="l"/>
              </a:tabLst>
            </a:pPr>
            <a:r>
              <a:rPr lang="en-US" sz="2000" i="1"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dirty="0" err="1">
                <a:effectLst/>
                <a:latin typeface="Trebuchet MS" panose="020B0603020202020204" pitchFamily="34" charset="0"/>
                <a:ea typeface="Calibri" panose="020F0502020204030204" pitchFamily="34" charset="0"/>
                <a:cs typeface="Times New Roman" panose="02020603050405020304" pitchFamily="18" charset="0"/>
              </a:rPr>
              <a:t>Studiul</a:t>
            </a:r>
            <a:r>
              <a:rPr lang="en-US" sz="2000" b="1" i="1"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40" dirty="0" err="1">
                <a:effectLst/>
                <a:latin typeface="Trebuchet MS" panose="020B0603020202020204" pitchFamily="34" charset="0"/>
                <a:ea typeface="Calibri" panose="020F0502020204030204" pitchFamily="34" charset="0"/>
                <a:cs typeface="Times New Roman" panose="02020603050405020304" pitchFamily="18" charset="0"/>
              </a:rPr>
              <a:t>privind</a:t>
            </a:r>
            <a:r>
              <a:rPr lang="en-US" sz="2000" b="1" i="1" spc="-4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40" dirty="0" err="1">
                <a:effectLst/>
                <a:latin typeface="Trebuchet MS" panose="020B0603020202020204" pitchFamily="34" charset="0"/>
                <a:ea typeface="Calibri" panose="020F0502020204030204" pitchFamily="34" charset="0"/>
                <a:cs typeface="Times New Roman" panose="02020603050405020304" pitchFamily="18" charset="0"/>
              </a:rPr>
              <a:t>exploatarea</a:t>
            </a:r>
            <a:r>
              <a:rPr lang="en-US" sz="2000" b="1" i="1" spc="-4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40" dirty="0" err="1">
                <a:effectLst/>
                <a:latin typeface="Trebuchet MS" panose="020B0603020202020204" pitchFamily="34" charset="0"/>
                <a:ea typeface="Calibri" panose="020F0502020204030204" pitchFamily="34" charset="0"/>
                <a:cs typeface="Times New Roman" panose="02020603050405020304" pitchFamily="18" charset="0"/>
              </a:rPr>
              <a:t>potențialului</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utilizare</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masei</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verzi</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frunze</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lastari</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floriferi</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sub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formă</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extracte</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vegetale</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utilizând</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solvenți</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permiși</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în</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alimente</a:t>
            </a:r>
            <a:r>
              <a:rPr lang="en-US" sz="2000" b="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s-a </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axat</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pe:</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marL="987425">
              <a:lnSpc>
                <a:spcPct val="150000"/>
              </a:lnSpc>
              <a:spcAft>
                <a:spcPts val="800"/>
              </a:spcAft>
            </a:pP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analizarea</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detaliat</a:t>
            </a:r>
            <a:r>
              <a:rPr lang="ro-RO" sz="2000" spc="-15"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a </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compozi</a:t>
            </a:r>
            <a:r>
              <a:rPr lang="ro-RO" sz="2000" spc="-15" dirty="0">
                <a:effectLst/>
                <a:latin typeface="Trebuchet MS" panose="020B0603020202020204" pitchFamily="34" charset="0"/>
                <a:ea typeface="Calibri" panose="020F0502020204030204" pitchFamily="34" charset="0"/>
                <a:cs typeface="Times New Roman" panose="02020603050405020304" pitchFamily="18" charset="0"/>
              </a:rPr>
              <a:t>ț</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iei</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biochimice</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a </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frunzelor</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spc="-15" dirty="0">
                <a:effectLst/>
                <a:latin typeface="Trebuchet MS" panose="020B0603020202020204" pitchFamily="34" charset="0"/>
                <a:ea typeface="Calibri" panose="020F0502020204030204" pitchFamily="34" charset="0"/>
                <a:cs typeface="Times New Roman" panose="02020603050405020304" pitchFamily="18" charset="0"/>
              </a:rPr>
              <a:t>ș</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i</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l</a:t>
            </a:r>
            <a:r>
              <a:rPr lang="ro-RO" sz="2000" spc="-15" dirty="0">
                <a:latin typeface="Trebuchet MS" panose="020B0603020202020204" pitchFamily="34" charset="0"/>
                <a:ea typeface="Calibri" panose="020F0502020204030204" pitchFamily="34" charset="0"/>
                <a:cs typeface="Times New Roman" panose="02020603050405020304" pitchFamily="18" charset="0"/>
              </a:rPr>
              <a:t>ă</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starilor</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de c</a:t>
            </a:r>
            <a:r>
              <a:rPr lang="ro-RO" sz="2000" spc="-15" dirty="0">
                <a:effectLst/>
                <a:latin typeface="Trebuchet MS" panose="020B0603020202020204" pitchFamily="34" charset="0"/>
                <a:ea typeface="Calibri" panose="020F0502020204030204" pitchFamily="34" charset="0"/>
                <a:cs typeface="Times New Roman" panose="02020603050405020304" pitchFamily="18" charset="0"/>
              </a:rPr>
              <a:t>â</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nep</a:t>
            </a:r>
            <a:r>
              <a:rPr lang="ro-RO" sz="2000" spc="-15"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marL="987425">
              <a:lnSpc>
                <a:spcPct val="150000"/>
              </a:lnSpc>
              <a:spcAft>
                <a:spcPts val="800"/>
              </a:spcAft>
            </a:pP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identificarea</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metodelor</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optime de </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extrac</a:t>
            </a:r>
            <a:r>
              <a:rPr lang="ro-RO" sz="2000" spc="-15" dirty="0">
                <a:effectLst/>
                <a:latin typeface="Trebuchet MS" panose="020B0603020202020204" pitchFamily="34" charset="0"/>
                <a:ea typeface="Calibri" panose="020F0502020204030204" pitchFamily="34" charset="0"/>
                <a:cs typeface="Times New Roman" panose="02020603050405020304" pitchFamily="18" charset="0"/>
              </a:rPr>
              <a:t>ț</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ie</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a </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principiilor</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biologic active</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marL="987425">
              <a:lnSpc>
                <a:spcPct val="150000"/>
              </a:lnSpc>
              <a:spcAft>
                <a:spcPts val="800"/>
              </a:spcAft>
            </a:pP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gama</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solven</a:t>
            </a:r>
            <a:r>
              <a:rPr lang="ro-RO" sz="2000" spc="-15" dirty="0">
                <a:effectLst/>
                <a:latin typeface="Trebuchet MS" panose="020B0603020202020204" pitchFamily="34" charset="0"/>
                <a:ea typeface="Calibri" panose="020F0502020204030204" pitchFamily="34" charset="0"/>
                <a:cs typeface="Times New Roman" panose="02020603050405020304" pitchFamily="18" charset="0"/>
              </a:rPr>
              <a:t>ț</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i</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permi</a:t>
            </a:r>
            <a:r>
              <a:rPr lang="ro-RO" sz="2000" spc="-15" dirty="0">
                <a:effectLst/>
                <a:latin typeface="Trebuchet MS" panose="020B0603020202020204" pitchFamily="34" charset="0"/>
                <a:ea typeface="Calibri" panose="020F0502020204030204" pitchFamily="34" charset="0"/>
                <a:cs typeface="Times New Roman" panose="02020603050405020304" pitchFamily="18" charset="0"/>
              </a:rPr>
              <a:t>ș</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i</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spc="-15" dirty="0">
                <a:effectLst/>
                <a:latin typeface="Trebuchet MS" panose="020B0603020202020204" pitchFamily="34" charset="0"/>
                <a:ea typeface="Calibri" panose="020F0502020204030204" pitchFamily="34" charset="0"/>
                <a:cs typeface="Times New Roman" panose="02020603050405020304" pitchFamily="18" charset="0"/>
              </a:rPr>
              <a:t>î</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n </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industria</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spc="-15" dirty="0" err="1">
                <a:effectLst/>
                <a:latin typeface="Trebuchet MS" panose="020B0603020202020204" pitchFamily="34" charset="0"/>
                <a:ea typeface="Calibri" panose="020F0502020204030204" pitchFamily="34" charset="0"/>
                <a:cs typeface="Times New Roman" panose="02020603050405020304" pitchFamily="18" charset="0"/>
              </a:rPr>
              <a:t>alimentar</a:t>
            </a:r>
            <a:r>
              <a:rPr lang="ro-RO" sz="2000" spc="-15"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spc="-15"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dirty="0"/>
          </a:p>
        </p:txBody>
      </p:sp>
    </p:spTree>
    <p:extLst>
      <p:ext uri="{BB962C8B-B14F-4D97-AF65-F5344CB8AC3E}">
        <p14:creationId xmlns:p14="http://schemas.microsoft.com/office/powerpoint/2010/main" val="2894261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EFD43E-4321-4803-3DC4-8D151529845E}"/>
              </a:ext>
            </a:extLst>
          </p:cNvPr>
          <p:cNvSpPr>
            <a:spLocks noGrp="1"/>
          </p:cNvSpPr>
          <p:nvPr>
            <p:ph idx="1"/>
          </p:nvPr>
        </p:nvSpPr>
        <p:spPr>
          <a:xfrm>
            <a:off x="713231" y="834189"/>
            <a:ext cx="8190137" cy="5903495"/>
          </a:xfrm>
        </p:spPr>
        <p:txBody>
          <a:bodyPr>
            <a:normAutofit/>
          </a:bodyPr>
          <a:lstStyle/>
          <a:p>
            <a:pPr algn="just">
              <a:lnSpc>
                <a:spcPct val="115000"/>
              </a:lnSpc>
              <a:spcAft>
                <a:spcPts val="1000"/>
              </a:spcAft>
            </a:pPr>
            <a:r>
              <a:rPr lang="en-US" sz="2000" dirty="0" err="1">
                <a:effectLst/>
                <a:latin typeface="Trebuchet MS" panose="020B0603020202020204" pitchFamily="34" charset="0"/>
                <a:ea typeface="Calibri" panose="020F0502020204030204" pitchFamily="34" charset="0"/>
                <a:cs typeface="Arial" panose="020B0604020202020204" pitchFamily="34" charset="0"/>
              </a:rPr>
              <a:t>Florile</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și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frunzele</a:t>
            </a:r>
            <a:r>
              <a:rPr lang="en-US" sz="2000" dirty="0">
                <a:effectLst/>
                <a:latin typeface="Trebuchet MS" panose="020B0603020202020204" pitchFamily="34" charset="0"/>
                <a:ea typeface="Calibri" panose="020F0502020204030204" pitchFamily="34" charset="0"/>
                <a:cs typeface="Arial" panose="020B0604020202020204" pitchFamily="34" charset="0"/>
              </a:rPr>
              <a:t> sunt </a:t>
            </a:r>
            <a:r>
              <a:rPr lang="en-US" sz="2000" dirty="0" err="1">
                <a:effectLst/>
                <a:latin typeface="Trebuchet MS" panose="020B0603020202020204" pitchFamily="34" charset="0"/>
                <a:ea typeface="Calibri" panose="020F0502020204030204" pitchFamily="34" charset="0"/>
                <a:cs typeface="Arial" panose="020B0604020202020204" pitchFamily="34" charset="0"/>
              </a:rPr>
              <a:t>bogate</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în</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compuși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biochimici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prețioși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canabinoizi</a:t>
            </a:r>
            <a:r>
              <a:rPr lang="en-US" sz="2000" dirty="0">
                <a:effectLst/>
                <a:latin typeface="Trebuchet MS" panose="020B0603020202020204" pitchFamily="34" charset="0"/>
                <a:ea typeface="Calibri" panose="020F0502020204030204" pitchFamily="34" charset="0"/>
                <a:cs typeface="Arial" panose="020B0604020202020204" pitchFamily="34" charset="0"/>
              </a:rPr>
              <a:t>, terpene </a:t>
            </a:r>
            <a:r>
              <a:rPr lang="en-US" sz="2000" dirty="0" err="1">
                <a:effectLst/>
                <a:latin typeface="Trebuchet MS" panose="020B0603020202020204" pitchFamily="34" charset="0"/>
                <a:ea typeface="Calibri" panose="020F0502020204030204" pitchFamily="34" charset="0"/>
                <a:cs typeface="Arial" panose="020B0604020202020204" pitchFamily="34" charset="0"/>
              </a:rPr>
              <a:t>și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polifenoli</a:t>
            </a:r>
            <a:r>
              <a:rPr lang="en-US" sz="2000">
                <a:effectLst/>
                <a:latin typeface="Trebuchet MS" panose="020B0603020202020204" pitchFamily="34" charset="0"/>
                <a:ea typeface="Calibri" panose="020F0502020204030204" pitchFamily="34" charset="0"/>
                <a:cs typeface="Arial" panose="020B0604020202020204" pitchFamily="34" charset="0"/>
              </a:rPr>
              <a:t>) și </a:t>
            </a:r>
            <a:r>
              <a:rPr lang="en-US" sz="2000" dirty="0">
                <a:effectLst/>
                <a:latin typeface="Trebuchet MS" panose="020B0603020202020204" pitchFamily="34" charset="0"/>
                <a:ea typeface="Calibri" panose="020F0502020204030204" pitchFamily="34" charset="0"/>
                <a:cs typeface="Arial" panose="020B0604020202020204" pitchFamily="34" charset="0"/>
              </a:rPr>
              <a:t>au o </a:t>
            </a:r>
            <a:r>
              <a:rPr lang="en-US" sz="2000" dirty="0" err="1">
                <a:effectLst/>
                <a:latin typeface="Trebuchet MS" panose="020B0603020202020204" pitchFamily="34" charset="0"/>
                <a:ea typeface="Calibri" panose="020F0502020204030204" pitchFamily="34" charset="0"/>
                <a:cs typeface="Arial" panose="020B0604020202020204" pitchFamily="34" charset="0"/>
              </a:rPr>
              <a:t>aromă</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distinctă</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motiv</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pentru</a:t>
            </a:r>
            <a:r>
              <a:rPr lang="en-US" sz="2000" dirty="0">
                <a:effectLst/>
                <a:latin typeface="Trebuchet MS" panose="020B0603020202020204" pitchFamily="34" charset="0"/>
                <a:ea typeface="Calibri" panose="020F0502020204030204" pitchFamily="34" charset="0"/>
                <a:cs typeface="Arial" panose="020B0604020202020204" pitchFamily="34" charset="0"/>
              </a:rPr>
              <a:t> care pot fi </a:t>
            </a:r>
            <a:r>
              <a:rPr lang="en-US" sz="2000" dirty="0" err="1">
                <a:effectLst/>
                <a:latin typeface="Trebuchet MS" panose="020B0603020202020204" pitchFamily="34" charset="0"/>
                <a:ea typeface="Calibri" panose="020F0502020204030204" pitchFamily="34" charset="0"/>
                <a:cs typeface="Arial" panose="020B0604020202020204" pitchFamily="34" charset="0"/>
              </a:rPr>
              <a:t>consumate</a:t>
            </a:r>
            <a:r>
              <a:rPr lang="en-US" sz="2000" dirty="0">
                <a:effectLst/>
                <a:latin typeface="Trebuchet MS" panose="020B0603020202020204" pitchFamily="34" charset="0"/>
                <a:ea typeface="Calibri" panose="020F0502020204030204" pitchFamily="34" charset="0"/>
                <a:cs typeface="Arial" panose="020B0604020202020204" pitchFamily="34" charset="0"/>
              </a:rPr>
              <a:t> crude (</a:t>
            </a:r>
            <a:r>
              <a:rPr lang="ro-RO" sz="2000" dirty="0">
                <a:effectLst/>
                <a:latin typeface="Trebuchet MS" panose="020B0603020202020204" pitchFamily="34" charset="0"/>
                <a:ea typeface="Calibri" panose="020F0502020204030204" pitchFamily="34" charset="0"/>
                <a:cs typeface="Arial" panose="020B0604020202020204" pitchFamily="34" charset="0"/>
              </a:rPr>
              <a:t>î</a:t>
            </a:r>
            <a:r>
              <a:rPr lang="en-US" sz="2000" dirty="0">
                <a:effectLst/>
                <a:latin typeface="Trebuchet MS" panose="020B0603020202020204" pitchFamily="34" charset="0"/>
                <a:ea typeface="Calibri" panose="020F0502020204030204" pitchFamily="34" charset="0"/>
                <a:cs typeface="Arial" panose="020B0604020202020204" pitchFamily="34" charset="0"/>
              </a:rPr>
              <a:t>n </a:t>
            </a:r>
            <a:r>
              <a:rPr lang="en-US" sz="2000" dirty="0" err="1">
                <a:effectLst/>
                <a:latin typeface="Trebuchet MS" panose="020B0603020202020204" pitchFamily="34" charset="0"/>
                <a:ea typeface="Calibri" panose="020F0502020204030204" pitchFamily="34" charset="0"/>
                <a:cs typeface="Arial" panose="020B0604020202020204" pitchFamily="34" charset="0"/>
              </a:rPr>
              <a:t>salate</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fierte</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sau</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deshidratate</a:t>
            </a:r>
            <a:r>
              <a:rPr lang="en-US" sz="2000" dirty="0">
                <a:effectLst/>
                <a:latin typeface="Trebuchet MS" panose="020B0603020202020204" pitchFamily="34" charset="0"/>
                <a:ea typeface="Calibri" panose="020F0502020204030204" pitchFamily="34" charset="0"/>
                <a:cs typeface="Arial" panose="020B0604020202020204" pitchFamily="34" charset="0"/>
              </a:rPr>
              <a:t>, sub </a:t>
            </a:r>
            <a:r>
              <a:rPr lang="en-US" sz="2000" dirty="0" err="1">
                <a:effectLst/>
                <a:latin typeface="Trebuchet MS" panose="020B0603020202020204" pitchFamily="34" charset="0"/>
                <a:ea typeface="Calibri" panose="020F0502020204030204" pitchFamily="34" charset="0"/>
                <a:cs typeface="Arial" panose="020B0604020202020204" pitchFamily="34" charset="0"/>
              </a:rPr>
              <a:t>formă</a:t>
            </a:r>
            <a:r>
              <a:rPr lang="en-US" sz="2000" dirty="0">
                <a:effectLst/>
                <a:latin typeface="Trebuchet MS" panose="020B0603020202020204" pitchFamily="34" charset="0"/>
                <a:ea typeface="Calibri" panose="020F0502020204030204" pitchFamily="34" charset="0"/>
                <a:cs typeface="Arial" panose="020B0604020202020204" pitchFamily="34" charset="0"/>
              </a:rPr>
              <a:t> de </a:t>
            </a:r>
            <a:r>
              <a:rPr lang="en-US" sz="2000" dirty="0" err="1">
                <a:effectLst/>
                <a:latin typeface="Trebuchet MS" panose="020B0603020202020204" pitchFamily="34" charset="0"/>
                <a:ea typeface="Calibri" panose="020F0502020204030204" pitchFamily="34" charset="0"/>
                <a:cs typeface="Arial" panose="020B0604020202020204" pitchFamily="34" charset="0"/>
              </a:rPr>
              <a:t>ceaiuri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pudră</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amestecate</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în</a:t>
            </a:r>
            <a:r>
              <a:rPr lang="en-US" sz="2000" dirty="0">
                <a:effectLst/>
                <a:latin typeface="Trebuchet MS" panose="020B0603020202020204" pitchFamily="34" charset="0"/>
                <a:ea typeface="Calibri" panose="020F0502020204030204" pitchFamily="34" charset="0"/>
                <a:cs typeface="Arial" panose="020B0604020202020204" pitchFamily="34" charset="0"/>
              </a:rPr>
              <a:t> smoothie-</a:t>
            </a:r>
            <a:r>
              <a:rPr lang="en-US" sz="2000" dirty="0" err="1">
                <a:effectLst/>
                <a:latin typeface="Trebuchet MS" panose="020B0603020202020204" pitchFamily="34" charset="0"/>
                <a:ea typeface="Calibri" panose="020F0502020204030204" pitchFamily="34" charset="0"/>
                <a:cs typeface="Arial" panose="020B0604020202020204" pitchFamily="34" charset="0"/>
              </a:rPr>
              <a:t>uri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sau</a:t>
            </a:r>
            <a:r>
              <a:rPr lang="en-US" sz="2000" dirty="0">
                <a:effectLst/>
                <a:latin typeface="Trebuchet MS" panose="020B0603020202020204" pitchFamily="34" charset="0"/>
                <a:ea typeface="Calibri" panose="020F0502020204030204" pitchFamily="34" charset="0"/>
                <a:cs typeface="Arial" panose="020B0604020202020204" pitchFamily="34" charset="0"/>
              </a:rPr>
              <a:t> sub </a:t>
            </a:r>
            <a:r>
              <a:rPr lang="en-US" sz="2000" dirty="0" err="1">
                <a:effectLst/>
                <a:latin typeface="Trebuchet MS" panose="020B0603020202020204" pitchFamily="34" charset="0"/>
                <a:ea typeface="Calibri" panose="020F0502020204030204" pitchFamily="34" charset="0"/>
                <a:cs typeface="Arial" panose="020B0604020202020204" pitchFamily="34" charset="0"/>
              </a:rPr>
              <a:t>formă</a:t>
            </a:r>
            <a:r>
              <a:rPr lang="en-US" sz="2000" dirty="0">
                <a:effectLst/>
                <a:latin typeface="Trebuchet MS" panose="020B0603020202020204" pitchFamily="34" charset="0"/>
                <a:ea typeface="Calibri" panose="020F0502020204030204" pitchFamily="34" charset="0"/>
                <a:cs typeface="Arial" panose="020B0604020202020204" pitchFamily="34" charset="0"/>
              </a:rPr>
              <a:t> de </a:t>
            </a:r>
            <a:r>
              <a:rPr lang="en-US" sz="2000" dirty="0" err="1">
                <a:effectLst/>
                <a:latin typeface="Trebuchet MS" panose="020B0603020202020204" pitchFamily="34" charset="0"/>
                <a:ea typeface="Calibri" panose="020F0502020204030204" pitchFamily="34" charset="0"/>
                <a:cs typeface="Arial" panose="020B0604020202020204" pitchFamily="34" charset="0"/>
              </a:rPr>
              <a:t>extracte</a:t>
            </a:r>
            <a:r>
              <a:rPr lang="en-US" sz="2000" dirty="0">
                <a:effectLst/>
                <a:latin typeface="Trebuchet MS" panose="020B0603020202020204" pitchFamily="34" charset="0"/>
                <a:ea typeface="Calibri" panose="020F0502020204030204" pitchFamily="34" charset="0"/>
                <a:cs typeface="Arial" panose="020B0604020202020204" pitchFamily="34" charset="0"/>
              </a:rPr>
              <a:t>.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dirty="0">
                <a:effectLst/>
                <a:latin typeface="Trebuchet MS" panose="020B0603020202020204" pitchFamily="34" charset="0"/>
                <a:ea typeface="Calibri" panose="020F0502020204030204" pitchFamily="34" charset="0"/>
                <a:cs typeface="Arial" panose="020B0604020202020204" pitchFamily="34" charset="0"/>
              </a:rPr>
              <a:t>Din </a:t>
            </a:r>
            <a:r>
              <a:rPr lang="en-US" sz="2000" dirty="0" err="1">
                <a:effectLst/>
                <a:latin typeface="Trebuchet MS" panose="020B0603020202020204" pitchFamily="34" charset="0"/>
                <a:ea typeface="Calibri" panose="020F0502020204030204" pitchFamily="34" charset="0"/>
                <a:cs typeface="Arial" panose="020B0604020202020204" pitchFamily="34" charset="0"/>
              </a:rPr>
              <a:t>punct</a:t>
            </a:r>
            <a:r>
              <a:rPr lang="en-US" sz="2000" dirty="0">
                <a:effectLst/>
                <a:latin typeface="Trebuchet MS" panose="020B0603020202020204" pitchFamily="34" charset="0"/>
                <a:ea typeface="Calibri" panose="020F0502020204030204" pitchFamily="34" charset="0"/>
                <a:cs typeface="Arial" panose="020B0604020202020204" pitchFamily="34" charset="0"/>
              </a:rPr>
              <a:t> de </a:t>
            </a:r>
            <a:r>
              <a:rPr lang="en-US" sz="2000" dirty="0" err="1">
                <a:effectLst/>
                <a:latin typeface="Trebuchet MS" panose="020B0603020202020204" pitchFamily="34" charset="0"/>
                <a:ea typeface="Calibri" panose="020F0502020204030204" pitchFamily="34" charset="0"/>
                <a:cs typeface="Arial" panose="020B0604020202020204" pitchFamily="34" charset="0"/>
              </a:rPr>
              <a:t>vedere</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nutri</a:t>
            </a:r>
            <a:r>
              <a:rPr lang="ro-RO" sz="2000" dirty="0">
                <a:effectLst/>
                <a:latin typeface="Trebuchet MS" panose="020B0603020202020204" pitchFamily="34" charset="0"/>
                <a:ea typeface="Calibri" panose="020F0502020204030204" pitchFamily="34" charset="0"/>
                <a:cs typeface="Arial" panose="020B0604020202020204" pitchFamily="34" charset="0"/>
              </a:rPr>
              <a:t>ț</a:t>
            </a:r>
            <a:r>
              <a:rPr lang="en-US" sz="2000" dirty="0" err="1">
                <a:effectLst/>
                <a:latin typeface="Trebuchet MS" panose="020B0603020202020204" pitchFamily="34" charset="0"/>
                <a:ea typeface="Calibri" panose="020F0502020204030204" pitchFamily="34" charset="0"/>
                <a:cs typeface="Arial" panose="020B0604020202020204" pitchFamily="34" charset="0"/>
              </a:rPr>
              <a:t>ional</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frunzele</a:t>
            </a:r>
            <a:r>
              <a:rPr lang="en-US" sz="2000" dirty="0">
                <a:effectLst/>
                <a:latin typeface="Trebuchet MS" panose="020B0603020202020204" pitchFamily="34" charset="0"/>
                <a:ea typeface="Calibri" panose="020F0502020204030204" pitchFamily="34" charset="0"/>
                <a:cs typeface="Arial" panose="020B0604020202020204" pitchFamily="34" charset="0"/>
              </a:rPr>
              <a:t> s-au </a:t>
            </a:r>
            <a:r>
              <a:rPr lang="en-US" sz="2000" dirty="0" err="1">
                <a:effectLst/>
                <a:latin typeface="Trebuchet MS" panose="020B0603020202020204" pitchFamily="34" charset="0"/>
                <a:ea typeface="Calibri" panose="020F0502020204030204" pitchFamily="34" charset="0"/>
                <a:cs typeface="Arial" panose="020B0604020202020204" pitchFamily="34" charset="0"/>
              </a:rPr>
              <a:t>dovedit</a:t>
            </a:r>
            <a:r>
              <a:rPr lang="en-US" sz="2000" dirty="0">
                <a:effectLst/>
                <a:latin typeface="Trebuchet MS" panose="020B0603020202020204" pitchFamily="34" charset="0"/>
                <a:ea typeface="Calibri" panose="020F0502020204030204" pitchFamily="34" charset="0"/>
                <a:cs typeface="Arial" panose="020B0604020202020204" pitchFamily="34" charset="0"/>
              </a:rPr>
              <a:t> a fi o </a:t>
            </a:r>
            <a:r>
              <a:rPr lang="en-US" sz="2000" dirty="0" err="1">
                <a:effectLst/>
                <a:latin typeface="Trebuchet MS" panose="020B0603020202020204" pitchFamily="34" charset="0"/>
                <a:ea typeface="Calibri" panose="020F0502020204030204" pitchFamily="34" charset="0"/>
                <a:cs typeface="Arial" panose="020B0604020202020204" pitchFamily="34" charset="0"/>
              </a:rPr>
              <a:t>sursă</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bogată</a:t>
            </a:r>
            <a:r>
              <a:rPr lang="en-US" sz="2000" dirty="0">
                <a:effectLst/>
                <a:latin typeface="Trebuchet MS" panose="020B0603020202020204" pitchFamily="34" charset="0"/>
                <a:ea typeface="Calibri" panose="020F0502020204030204" pitchFamily="34" charset="0"/>
                <a:cs typeface="Arial" panose="020B0604020202020204" pitchFamily="34" charset="0"/>
              </a:rPr>
              <a:t> de </a:t>
            </a:r>
            <a:r>
              <a:rPr lang="en-US" sz="2000" dirty="0" err="1">
                <a:effectLst/>
                <a:latin typeface="Trebuchet MS" panose="020B0603020202020204" pitchFamily="34" charset="0"/>
                <a:ea typeface="Calibri" panose="020F0502020204030204" pitchFamily="34" charset="0"/>
                <a:cs typeface="Arial" panose="020B0604020202020204" pitchFamily="34" charset="0"/>
              </a:rPr>
              <a:t>fibre</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alimentare</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și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antioxidanți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polifenoli</a:t>
            </a:r>
            <a:r>
              <a:rPr lang="en-US" sz="2000" dirty="0">
                <a:effectLst/>
                <a:latin typeface="Trebuchet MS" panose="020B0603020202020204" pitchFamily="34" charset="0"/>
                <a:ea typeface="Calibri" panose="020F0502020204030204" pitchFamily="34" charset="0"/>
                <a:cs typeface="Arial" panose="020B0604020202020204" pitchFamily="34" charset="0"/>
              </a:rPr>
              <a:t> care </a:t>
            </a:r>
            <a:r>
              <a:rPr lang="en-US" sz="2000" dirty="0" err="1">
                <a:effectLst/>
                <a:latin typeface="Trebuchet MS" panose="020B0603020202020204" pitchFamily="34" charset="0"/>
                <a:ea typeface="Calibri" panose="020F0502020204030204" pitchFamily="34" charset="0"/>
                <a:cs typeface="Arial" panose="020B0604020202020204" pitchFamily="34" charset="0"/>
              </a:rPr>
              <a:t>neutralizează</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radicalii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liberi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flavonoide</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aminoacizi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inclusiv</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lizină</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și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arginină</a:t>
            </a:r>
            <a:r>
              <a:rPr lang="en-US" sz="2000">
                <a:effectLst/>
                <a:latin typeface="Trebuchet MS" panose="020B0603020202020204" pitchFamily="34" charset="0"/>
                <a:ea typeface="Calibri" panose="020F0502020204030204" pitchFamily="34" charset="0"/>
                <a:cs typeface="Arial" panose="020B0604020202020204" pitchFamily="34" charset="0"/>
              </a:rPr>
              <a:t>) și </a:t>
            </a:r>
            <a:r>
              <a:rPr lang="en-US" sz="2000" dirty="0" err="1">
                <a:effectLst/>
                <a:latin typeface="Trebuchet MS" panose="020B0603020202020204" pitchFamily="34" charset="0"/>
                <a:ea typeface="Calibri" panose="020F0502020204030204" pitchFamily="34" charset="0"/>
                <a:cs typeface="Arial" panose="020B0604020202020204" pitchFamily="34" charset="0"/>
              </a:rPr>
              <a:t>uleiuri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esențiale</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enzime</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vitamine</a:t>
            </a:r>
            <a:r>
              <a:rPr lang="en-US" sz="2000" dirty="0">
                <a:effectLst/>
                <a:latin typeface="Trebuchet MS" panose="020B0603020202020204" pitchFamily="34" charset="0"/>
                <a:ea typeface="Calibri" panose="020F0502020204030204" pitchFamily="34" charset="0"/>
                <a:cs typeface="Arial" panose="020B0604020202020204" pitchFamily="34" charset="0"/>
              </a:rPr>
              <a:t> (cum </a:t>
            </a:r>
            <a:r>
              <a:rPr lang="en-US" sz="2000" dirty="0" err="1">
                <a:effectLst/>
                <a:latin typeface="Trebuchet MS" panose="020B0603020202020204" pitchFamily="34" charset="0"/>
                <a:ea typeface="Calibri" panose="020F0502020204030204" pitchFamily="34" charset="0"/>
                <a:cs typeface="Arial" panose="020B0604020202020204" pitchFamily="34" charset="0"/>
              </a:rPr>
              <a:t>ar</a:t>
            </a:r>
            <a:r>
              <a:rPr lang="en-US" sz="2000" dirty="0">
                <a:effectLst/>
                <a:latin typeface="Trebuchet MS" panose="020B0603020202020204" pitchFamily="34" charset="0"/>
                <a:ea typeface="Calibri" panose="020F0502020204030204" pitchFamily="34" charset="0"/>
                <a:cs typeface="Arial" panose="020B0604020202020204" pitchFamily="34" charset="0"/>
              </a:rPr>
              <a:t> fi A, C </a:t>
            </a:r>
            <a:r>
              <a:rPr lang="en-US" sz="2000" dirty="0" err="1">
                <a:effectLst/>
                <a:latin typeface="Trebuchet MS" panose="020B0603020202020204" pitchFamily="34" charset="0"/>
                <a:ea typeface="Calibri" panose="020F0502020204030204" pitchFamily="34" charset="0"/>
                <a:cs typeface="Arial" panose="020B0604020202020204" pitchFamily="34" charset="0"/>
              </a:rPr>
              <a:t>și</a:t>
            </a:r>
            <a:r>
              <a:rPr lang="en-US" sz="2000" dirty="0">
                <a:effectLst/>
                <a:latin typeface="Trebuchet MS" panose="020B0603020202020204" pitchFamily="34" charset="0"/>
                <a:ea typeface="Calibri" panose="020F0502020204030204" pitchFamily="34" charset="0"/>
                <a:cs typeface="Arial" panose="020B0604020202020204" pitchFamily="34" charset="0"/>
              </a:rPr>
              <a:t> K) precum </a:t>
            </a:r>
            <a:r>
              <a:rPr lang="en-US" sz="2000" dirty="0" err="1">
                <a:effectLst/>
                <a:latin typeface="Trebuchet MS" panose="020B0603020202020204" pitchFamily="34" charset="0"/>
                <a:ea typeface="Calibri" panose="020F0502020204030204" pitchFamily="34" charset="0"/>
                <a:cs typeface="Arial" panose="020B0604020202020204" pitchFamily="34" charset="0"/>
              </a:rPr>
              <a:t>și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minerale</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magneziu</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calciu</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fier</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fosfor</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carotenoide</a:t>
            </a:r>
            <a:r>
              <a:rPr lang="en-US" sz="2000" dirty="0">
                <a:effectLst/>
                <a:latin typeface="Trebuchet MS" panose="020B0603020202020204" pitchFamily="34" charset="0"/>
                <a:ea typeface="Calibri" panose="020F0502020204030204" pitchFamily="34" charset="0"/>
                <a:cs typeface="Arial" panose="020B0604020202020204" pitchFamily="34" charset="0"/>
              </a:rPr>
              <a:t>, terpene </a:t>
            </a:r>
            <a:r>
              <a:rPr lang="en-US" sz="2000" dirty="0" err="1">
                <a:effectLst/>
                <a:latin typeface="Trebuchet MS" panose="020B0603020202020204" pitchFamily="34" charset="0"/>
                <a:ea typeface="Calibri" panose="020F0502020204030204" pitchFamily="34" charset="0"/>
                <a:cs typeface="Arial" panose="020B0604020202020204" pitchFamily="34" charset="0"/>
              </a:rPr>
              <a:t>și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acizi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fitocanabinoizi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toți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având</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numeroase</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beneficii</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pentru</a:t>
            </a:r>
            <a:r>
              <a:rPr lang="en-US" sz="2000" dirty="0">
                <a:effectLst/>
                <a:latin typeface="Trebuchet MS" panose="020B0603020202020204" pitchFamily="34" charset="0"/>
                <a:ea typeface="Calibri" panose="020F0502020204030204" pitchFamily="34" charset="0"/>
                <a:cs typeface="Arial" panose="020B0604020202020204" pitchFamily="34" charset="0"/>
              </a:rPr>
              <a:t> </a:t>
            </a:r>
            <a:r>
              <a:rPr lang="en-US" sz="2000" dirty="0" err="1">
                <a:effectLst/>
                <a:latin typeface="Trebuchet MS" panose="020B0603020202020204" pitchFamily="34" charset="0"/>
                <a:ea typeface="Calibri" panose="020F0502020204030204" pitchFamily="34" charset="0"/>
                <a:cs typeface="Arial" panose="020B0604020202020204" pitchFamily="34" charset="0"/>
              </a:rPr>
              <a:t>sănătate</a:t>
            </a:r>
            <a:r>
              <a:rPr lang="en-US" sz="2000" dirty="0">
                <a:effectLst/>
                <a:latin typeface="Trebuchet MS" panose="020B0603020202020204" pitchFamily="34" charset="0"/>
                <a:ea typeface="Calibri" panose="020F0502020204030204" pitchFamily="34" charset="0"/>
                <a:cs typeface="Arial" panose="020B0604020202020204" pitchFamily="34"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ro-RO" sz="2000" dirty="0"/>
          </a:p>
        </p:txBody>
      </p:sp>
    </p:spTree>
    <p:extLst>
      <p:ext uri="{BB962C8B-B14F-4D97-AF65-F5344CB8AC3E}">
        <p14:creationId xmlns:p14="http://schemas.microsoft.com/office/powerpoint/2010/main" val="3155850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EFD43E-4321-4803-3DC4-8D151529845E}"/>
              </a:ext>
            </a:extLst>
          </p:cNvPr>
          <p:cNvSpPr>
            <a:spLocks noGrp="1"/>
          </p:cNvSpPr>
          <p:nvPr>
            <p:ph idx="1"/>
          </p:nvPr>
        </p:nvSpPr>
        <p:spPr>
          <a:xfrm>
            <a:off x="576072" y="822960"/>
            <a:ext cx="8686800" cy="5376672"/>
          </a:xfrm>
        </p:spPr>
        <p:txBody>
          <a:bodyPr>
            <a:noAutofit/>
          </a:bodyPr>
          <a:lstStyle/>
          <a:p>
            <a:pPr algn="just">
              <a:lnSpc>
                <a:spcPct val="150000"/>
              </a:lnSpc>
            </a:pP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Structura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chimic</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ă</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diferit</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ă</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categoriilor</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principale de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principii</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biologic</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active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necesit</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ă</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metode</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specifice</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extrac</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ț</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ie</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ca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urmare</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au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fost</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descrise</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o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serie</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metode</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tradi</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ț</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ionale</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folosite</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pentru</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ob</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ț</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inerea</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extractelor</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vegetale</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infuzarea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decocția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distilarea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abur</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hidrodistilarea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extracția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Soxlet</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reflux,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solvent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presurizat</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extracție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accelerată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soven</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ț</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i,</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etc.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pun</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â</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ndu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-se accent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pe</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macerare</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presare</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la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rece</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spc="-40" dirty="0">
                <a:effectLst/>
                <a:latin typeface="Trebuchet MS" panose="020B0603020202020204" pitchFamily="34" charset="0"/>
                <a:ea typeface="Calibri" panose="020F0502020204030204" pitchFamily="34" charset="0"/>
                <a:cs typeface="Times New Roman" panose="02020603050405020304" pitchFamily="18" charset="0"/>
              </a:rPr>
              <a:t>ș</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i </a:t>
            </a:r>
            <a:r>
              <a:rPr lang="fr-FR" sz="2000" spc="-40" dirty="0" err="1">
                <a:effectLst/>
                <a:latin typeface="Trebuchet MS" panose="020B0603020202020204" pitchFamily="34" charset="0"/>
                <a:ea typeface="Calibri" panose="020F0502020204030204" pitchFamily="34" charset="0"/>
                <a:cs typeface="Times New Roman" panose="02020603050405020304" pitchFamily="18" charset="0"/>
              </a:rPr>
              <a:t>percolare</a:t>
            </a:r>
            <a:r>
              <a:rPr lang="fr-FR" sz="2000" spc="-4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care au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potențial</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de a fi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utilizate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cadrul</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proiectului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nostru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dirty="0">
              <a:effectLst/>
              <a:latin typeface="Trebuchet MS" panose="020B0603020202020204" pitchFamily="34" charset="0"/>
              <a:ea typeface="Calibri" panose="020F0502020204030204" pitchFamily="34" charset="0"/>
              <a:cs typeface="Times New Roman" panose="02020603050405020304" pitchFamily="18" charset="0"/>
            </a:endParaRPr>
          </a:p>
          <a:p>
            <a:pPr algn="just">
              <a:lnSpc>
                <a:spcPct val="150000"/>
              </a:lnSpc>
            </a:pPr>
            <a:r>
              <a:rPr lang="fr-FR" sz="2000" dirty="0">
                <a:effectLst/>
                <a:latin typeface="Trebuchet MS" panose="020B0603020202020204" pitchFamily="34" charset="0"/>
                <a:ea typeface="Calibri" panose="020F0502020204030204" pitchFamily="34" charset="0"/>
                <a:cs typeface="Times New Roman" panose="02020603050405020304" pitchFamily="18" charset="0"/>
              </a:rPr>
              <a:t>Ca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metode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moderne, au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fost</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abordate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extracția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asistată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cu</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ultrasunete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extracția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asistată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err="1">
                <a:effectLst/>
                <a:latin typeface="Trebuchet MS" panose="020B0603020202020204" pitchFamily="34" charset="0"/>
                <a:ea typeface="Calibri" panose="020F0502020204030204" pitchFamily="34" charset="0"/>
                <a:cs typeface="Arial" panose="020B0604020202020204" pitchFamily="34" charset="0"/>
              </a:rPr>
              <a:t>cu</a:t>
            </a:r>
            <a:r>
              <a:rPr lang="fr-FR" sz="2000">
                <a:effectLst/>
                <a:latin typeface="Trebuchet MS" panose="020B0603020202020204" pitchFamily="34" charset="0"/>
                <a:ea typeface="Calibri" panose="020F0502020204030204" pitchFamily="34" charset="0"/>
                <a:cs typeface="Arial" panose="020B0604020202020204" pitchFamily="34" charset="0"/>
              </a:rPr>
              <a:t> microunde, </a:t>
            </a:r>
            <a:r>
              <a:rPr lang="fr-FR" sz="2000" dirty="0" err="1">
                <a:effectLst/>
                <a:latin typeface="Trebuchet MS" panose="020B0603020202020204" pitchFamily="34" charset="0"/>
                <a:ea typeface="Calibri" panose="020F0502020204030204" pitchFamily="34" charset="0"/>
                <a:cs typeface="Arial" panose="020B0604020202020204" pitchFamily="34" charset="0"/>
              </a:rPr>
              <a:t>extracția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câmpului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electric</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pulsat</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ro-RO" sz="2000" dirty="0">
                <a:effectLst/>
                <a:latin typeface="Trebuchet MS" panose="020B0603020202020204" pitchFamily="34" charset="0"/>
                <a:ea typeface="Calibri" panose="020F0502020204030204" pitchFamily="34" charset="0"/>
                <a:cs typeface="Arial" panose="020B0604020202020204" pitchFamily="34" charset="0"/>
              </a:rPr>
              <a:t>ș</a:t>
            </a:r>
            <a:r>
              <a:rPr lang="fr-FR" sz="2000" dirty="0">
                <a:effectLst/>
                <a:latin typeface="Trebuchet MS" panose="020B0603020202020204" pitchFamily="34" charset="0"/>
                <a:ea typeface="Calibri" panose="020F0502020204030204" pitchFamily="34" charset="0"/>
                <a:cs typeface="Arial" panose="020B0604020202020204" pitchFamily="34" charset="0"/>
              </a:rPr>
              <a:t>i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extracția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printr</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-un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fluid</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supercritic</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a:t>
            </a:r>
            <a:endParaRPr lang="ro-RO" sz="2000" dirty="0"/>
          </a:p>
        </p:txBody>
      </p:sp>
    </p:spTree>
    <p:extLst>
      <p:ext uri="{BB962C8B-B14F-4D97-AF65-F5344CB8AC3E}">
        <p14:creationId xmlns:p14="http://schemas.microsoft.com/office/powerpoint/2010/main" val="2399064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EFD43E-4321-4803-3DC4-8D151529845E}"/>
              </a:ext>
            </a:extLst>
          </p:cNvPr>
          <p:cNvSpPr>
            <a:spLocks noGrp="1"/>
          </p:cNvSpPr>
          <p:nvPr>
            <p:ph idx="1"/>
          </p:nvPr>
        </p:nvSpPr>
        <p:spPr>
          <a:xfrm>
            <a:off x="667512" y="905256"/>
            <a:ext cx="8787384" cy="5843016"/>
          </a:xfrm>
        </p:spPr>
        <p:txBody>
          <a:bodyPr>
            <a:noAutofit/>
          </a:bodyPr>
          <a:lstStyle/>
          <a:p>
            <a:pPr algn="just">
              <a:lnSpc>
                <a:spcPct val="115000"/>
              </a:lnSpc>
              <a:spcAft>
                <a:spcPts val="1000"/>
              </a:spcAft>
            </a:pPr>
            <a:r>
              <a:rPr lang="fr-FR" sz="2000" dirty="0" err="1">
                <a:effectLst/>
                <a:latin typeface="Trebuchet MS" panose="020B0603020202020204" pitchFamily="34" charset="0"/>
                <a:ea typeface="Calibri" panose="020F0502020204030204" pitchFamily="34" charset="0"/>
                <a:cs typeface="Arial" panose="020B0604020202020204" pitchFamily="34" charset="0"/>
              </a:rPr>
              <a:t>Selectarea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soven</a:t>
            </a:r>
            <a:r>
              <a:rPr lang="ro-RO" sz="2000" dirty="0">
                <a:effectLst/>
                <a:latin typeface="Trebuchet MS" panose="020B0603020202020204" pitchFamily="34" charset="0"/>
                <a:ea typeface="Calibri" panose="020F0502020204030204" pitchFamily="34" charset="0"/>
                <a:cs typeface="Arial" panose="020B0604020202020204" pitchFamily="34" charset="0"/>
              </a:rPr>
              <a:t>ț</a:t>
            </a:r>
            <a:r>
              <a:rPr lang="fr-FR" sz="2000" dirty="0" err="1">
                <a:effectLst/>
                <a:latin typeface="Trebuchet MS" panose="020B0603020202020204" pitchFamily="34" charset="0"/>
                <a:ea typeface="Calibri" panose="020F0502020204030204" pitchFamily="34" charset="0"/>
                <a:cs typeface="Arial" panose="020B0604020202020204" pitchFamily="34" charset="0"/>
              </a:rPr>
              <a:t>ilor</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folosiți</a:t>
            </a:r>
            <a:r>
              <a:rPr lang="fr-FR" sz="2000" dirty="0">
                <a:effectLst/>
                <a:latin typeface="Trebuchet MS" panose="020B0603020202020204" pitchFamily="34" charset="0"/>
                <a:ea typeface="Calibri" panose="020F0502020204030204" pitchFamily="34" charset="0"/>
                <a:cs typeface="Arial" panose="020B0604020202020204" pitchFamily="34" charset="0"/>
              </a:rPr>
              <a:t> la </a:t>
            </a:r>
            <a:r>
              <a:rPr lang="fr-FR" sz="2000" dirty="0" err="1">
                <a:effectLst/>
                <a:latin typeface="Trebuchet MS" panose="020B0603020202020204" pitchFamily="34" charset="0"/>
                <a:ea typeface="Calibri" panose="020F0502020204030204" pitchFamily="34" charset="0"/>
                <a:cs typeface="Arial" panose="020B0604020202020204" pitchFamily="34" charset="0"/>
              </a:rPr>
              <a:t>extracție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indiferent</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metoda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aleasă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pentru</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obținerea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principiilor</a:t>
            </a:r>
            <a:r>
              <a:rPr lang="fr-FR" sz="2000" dirty="0">
                <a:effectLst/>
                <a:latin typeface="Trebuchet MS" panose="020B0603020202020204" pitchFamily="34" charset="0"/>
                <a:ea typeface="Calibri" panose="020F0502020204030204" pitchFamily="34" charset="0"/>
                <a:cs typeface="Arial" panose="020B0604020202020204" pitchFamily="34" charset="0"/>
              </a:rPr>
              <a:t> active este </a:t>
            </a:r>
            <a:r>
              <a:rPr lang="fr-FR" sz="2000" dirty="0" err="1">
                <a:effectLst/>
                <a:latin typeface="Trebuchet MS" panose="020B0603020202020204" pitchFamily="34" charset="0"/>
                <a:ea typeface="Calibri" panose="020F0502020204030204" pitchFamily="34" charset="0"/>
                <a:cs typeface="Arial" panose="020B0604020202020204" pitchFamily="34" charset="0"/>
              </a:rPr>
              <a:t>foarte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importantă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err="1">
                <a:effectLst/>
                <a:latin typeface="Trebuchet MS" panose="020B0603020202020204" pitchFamily="34" charset="0"/>
                <a:ea typeface="Calibri" panose="020F0502020204030204" pitchFamily="34" charset="0"/>
                <a:cs typeface="Arial" panose="020B0604020202020204" pitchFamily="34" charset="0"/>
              </a:rPr>
              <a:t>deoarece</a:t>
            </a:r>
            <a:r>
              <a:rPr lang="fr-FR" sz="2000">
                <a:effectLst/>
                <a:latin typeface="Trebuchet MS" panose="020B0603020202020204" pitchFamily="34" charset="0"/>
                <a:ea typeface="Calibri" panose="020F0502020204030204" pitchFamily="34" charset="0"/>
                <a:cs typeface="Arial" panose="020B0604020202020204" pitchFamily="34" charset="0"/>
              </a:rPr>
              <a:t> există </a:t>
            </a:r>
            <a:r>
              <a:rPr lang="fr-FR" sz="2000" dirty="0" err="1">
                <a:effectLst/>
                <a:latin typeface="Trebuchet MS" panose="020B0603020202020204" pitchFamily="34" charset="0"/>
                <a:ea typeface="Calibri" panose="020F0502020204030204" pitchFamily="34" charset="0"/>
                <a:cs typeface="Arial" panose="020B0604020202020204" pitchFamily="34" charset="0"/>
              </a:rPr>
              <a:t>limitări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legislative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în</a:t>
            </a:r>
            <a:r>
              <a:rPr lang="fr-FR" sz="2000" dirty="0">
                <a:effectLst/>
                <a:latin typeface="Trebuchet MS" panose="020B0603020202020204" pitchFamily="34" charset="0"/>
                <a:ea typeface="Calibri" panose="020F0502020204030204" pitchFamily="34" charset="0"/>
                <a:cs typeface="Arial" panose="020B0604020202020204" pitchFamily="34" charset="0"/>
              </a:rPr>
              <a:t> UE </a:t>
            </a:r>
            <a:r>
              <a:rPr lang="fr-FR" sz="2000" dirty="0" err="1">
                <a:effectLst/>
                <a:latin typeface="Trebuchet MS" panose="020B0603020202020204" pitchFamily="34" charset="0"/>
                <a:ea typeface="Calibri" panose="020F0502020204030204" pitchFamily="34" charset="0"/>
                <a:cs typeface="Arial" panose="020B0604020202020204" pitchFamily="34" charset="0"/>
              </a:rPr>
              <a:t>pentru</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extractele</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uz</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alimentar</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Directiva</a:t>
            </a:r>
            <a:r>
              <a:rPr lang="fr-FR" sz="2000" dirty="0">
                <a:effectLst/>
                <a:latin typeface="Trebuchet MS" panose="020B0603020202020204" pitchFamily="34" charset="0"/>
                <a:ea typeface="Calibri" panose="020F0502020204030204" pitchFamily="34" charset="0"/>
                <a:cs typeface="Arial" panose="020B0604020202020204" pitchFamily="34" charset="0"/>
              </a:rPr>
              <a:t> 2009/</a:t>
            </a:r>
            <a:r>
              <a:rPr lang="fr-FR" sz="2000" i="1" dirty="0">
                <a:effectLst/>
                <a:latin typeface="Trebuchet MS" panose="020B0603020202020204" pitchFamily="34" charset="0"/>
                <a:ea typeface="Calibri" panose="020F0502020204030204" pitchFamily="34" charset="0"/>
                <a:cs typeface="Arial" panose="020B0604020202020204" pitchFamily="34" charset="0"/>
              </a:rPr>
              <a:t>32/CE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impune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atât</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bunele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practici</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fabricație</a:t>
            </a:r>
            <a:r>
              <a:rPr lang="fr-FR" sz="2000" dirty="0">
                <a:effectLst/>
                <a:latin typeface="Trebuchet MS" panose="020B0603020202020204" pitchFamily="34" charset="0"/>
                <a:ea typeface="Calibri" panose="020F0502020204030204" pitchFamily="34" charset="0"/>
                <a:cs typeface="Arial" panose="020B0604020202020204" pitchFamily="34" charset="0"/>
              </a:rPr>
              <a:t> a </a:t>
            </a:r>
            <a:r>
              <a:rPr lang="fr-FR" sz="2000" dirty="0" err="1">
                <a:effectLst/>
                <a:latin typeface="Trebuchet MS" panose="020B0603020202020204" pitchFamily="34" charset="0"/>
                <a:ea typeface="Calibri" panose="020F0502020204030204" pitchFamily="34" charset="0"/>
                <a:cs typeface="Arial" panose="020B0604020202020204" pitchFamily="34" charset="0"/>
              </a:rPr>
              <a:t>solvenților</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pentru</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toate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utilizările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err="1">
                <a:effectLst/>
                <a:latin typeface="Trebuchet MS" panose="020B0603020202020204" pitchFamily="34" charset="0"/>
                <a:ea typeface="Calibri" panose="020F0502020204030204" pitchFamily="34" charset="0"/>
                <a:cs typeface="Arial" panose="020B0604020202020204" pitchFamily="34" charset="0"/>
              </a:rPr>
              <a:t>și</a:t>
            </a:r>
            <a:r>
              <a:rPr lang="fr-FR" sz="2000">
                <a:effectLst/>
                <a:latin typeface="Trebuchet MS" panose="020B0603020202020204" pitchFamily="34" charset="0"/>
                <a:ea typeface="Calibri" panose="020F0502020204030204" pitchFamily="34" charset="0"/>
                <a:cs typeface="Arial" panose="020B0604020202020204" pitchFamily="34" charset="0"/>
              </a:rPr>
              <a:t> stabilește </a:t>
            </a:r>
            <a:r>
              <a:rPr lang="fr-FR" sz="2000" dirty="0">
                <a:effectLst/>
                <a:latin typeface="Trebuchet MS" panose="020B0603020202020204" pitchFamily="34" charset="0"/>
                <a:ea typeface="Calibri" panose="020F0502020204030204" pitchFamily="34" charset="0"/>
                <a:cs typeface="Arial" panose="020B0604020202020204" pitchFamily="34" charset="0"/>
              </a:rPr>
              <a:t>lista </a:t>
            </a:r>
            <a:r>
              <a:rPr lang="fr-FR" sz="2000" dirty="0" err="1">
                <a:effectLst/>
                <a:latin typeface="Trebuchet MS" panose="020B0603020202020204" pitchFamily="34" charset="0"/>
                <a:ea typeface="Calibri" panose="020F0502020204030204" pitchFamily="34" charset="0"/>
                <a:cs typeface="Arial" panose="020B0604020202020204" pitchFamily="34" charset="0"/>
              </a:rPr>
              <a:t>acestora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condițiile</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utilizare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conform</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domeniilor</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interes</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și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limitele</a:t>
            </a:r>
            <a:r>
              <a:rPr lang="fr-FR" sz="2000" dirty="0">
                <a:effectLst/>
                <a:latin typeface="Trebuchet MS" panose="020B0603020202020204" pitchFamily="34" charset="0"/>
                <a:ea typeface="Calibri" panose="020F0502020204030204" pitchFamily="34" charset="0"/>
                <a:cs typeface="Arial" panose="020B0604020202020204" pitchFamily="34" charset="0"/>
              </a:rPr>
              <a:t> maxime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reziduuri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în</a:t>
            </a:r>
            <a:r>
              <a:rPr lang="fr-FR" sz="2000" dirty="0">
                <a:effectLst/>
                <a:latin typeface="Trebuchet MS" panose="020B0603020202020204" pitchFamily="34" charset="0"/>
                <a:ea typeface="Calibri" panose="020F0502020204030204" pitchFamily="34" charset="0"/>
                <a:cs typeface="Arial" panose="020B0604020202020204" pitchFamily="34" charset="0"/>
              </a:rPr>
              <a:t> aliment </a:t>
            </a:r>
            <a:r>
              <a:rPr lang="fr-FR" sz="2000" dirty="0" err="1">
                <a:effectLst/>
                <a:latin typeface="Trebuchet MS" panose="020B0603020202020204" pitchFamily="34" charset="0"/>
                <a:ea typeface="Calibri" panose="020F0502020204030204" pitchFamily="34" charset="0"/>
                <a:cs typeface="Arial" panose="020B0604020202020204" pitchFamily="34" charset="0"/>
              </a:rPr>
              <a:t>sau</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ingredient</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după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extracție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000" dirty="0">
                <a:effectLst/>
                <a:latin typeface="Trebuchet MS" panose="020B0603020202020204" pitchFamily="34" charset="0"/>
                <a:ea typeface="Calibri" panose="020F0502020204030204" pitchFamily="34" charset="0"/>
                <a:cs typeface="Arial" panose="020B0604020202020204" pitchFamily="34" charset="0"/>
              </a:rPr>
              <a:t>Lista </a:t>
            </a:r>
            <a:r>
              <a:rPr lang="fr-FR" sz="2000" dirty="0" err="1">
                <a:effectLst/>
                <a:latin typeface="Trebuchet MS" panose="020B0603020202020204" pitchFamily="34" charset="0"/>
                <a:ea typeface="Calibri" panose="020F0502020204030204" pitchFamily="34" charset="0"/>
                <a:cs typeface="Arial" panose="020B0604020202020204" pitchFamily="34" charset="0"/>
              </a:rPr>
              <a:t>solven</a:t>
            </a:r>
            <a:r>
              <a:rPr lang="ro-RO" sz="2000" dirty="0">
                <a:effectLst/>
                <a:latin typeface="Trebuchet MS" panose="020B0603020202020204" pitchFamily="34" charset="0"/>
                <a:ea typeface="Calibri" panose="020F0502020204030204" pitchFamily="34" charset="0"/>
                <a:cs typeface="Arial" panose="020B0604020202020204" pitchFamily="34" charset="0"/>
              </a:rPr>
              <a:t>ț</a:t>
            </a:r>
            <a:r>
              <a:rPr lang="fr-FR" sz="2000" dirty="0" err="1">
                <a:effectLst/>
                <a:latin typeface="Trebuchet MS" panose="020B0603020202020204" pitchFamily="34" charset="0"/>
                <a:ea typeface="Calibri" panose="020F0502020204030204" pitchFamily="34" charset="0"/>
                <a:cs typeface="Arial" panose="020B0604020202020204" pitchFamily="34" charset="0"/>
              </a:rPr>
              <a:t>ilor</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admi</a:t>
            </a:r>
            <a:r>
              <a:rPr lang="ro-RO" sz="2000" dirty="0">
                <a:effectLst/>
                <a:latin typeface="Trebuchet MS" panose="020B0603020202020204" pitchFamily="34" charset="0"/>
                <a:ea typeface="Calibri" panose="020F0502020204030204" pitchFamily="34" charset="0"/>
                <a:cs typeface="Arial" panose="020B0604020202020204" pitchFamily="34" charset="0"/>
              </a:rPr>
              <a:t>ș</a:t>
            </a:r>
            <a:r>
              <a:rPr lang="fr-FR" sz="2000" dirty="0">
                <a:effectLst/>
                <a:latin typeface="Trebuchet MS" panose="020B0603020202020204" pitchFamily="34" charset="0"/>
                <a:ea typeface="Calibri" panose="020F0502020204030204" pitchFamily="34" charset="0"/>
                <a:cs typeface="Arial" panose="020B0604020202020204" pitchFamily="34" charset="0"/>
              </a:rPr>
              <a:t>i a </a:t>
            </a:r>
            <a:r>
              <a:rPr lang="fr-FR" sz="2000" dirty="0" err="1">
                <a:effectLst/>
                <a:latin typeface="Trebuchet MS" panose="020B0603020202020204" pitchFamily="34" charset="0"/>
                <a:ea typeface="Calibri" panose="020F0502020204030204" pitchFamily="34" charset="0"/>
                <a:cs typeface="Arial" panose="020B0604020202020204" pitchFamily="34" charset="0"/>
              </a:rPr>
              <a:t>suportat</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deja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dou</a:t>
            </a:r>
            <a:r>
              <a:rPr lang="ro-RO" sz="2000" dirty="0">
                <a:effectLst/>
                <a:latin typeface="Trebuchet MS" panose="020B0603020202020204" pitchFamily="34" charset="0"/>
                <a:ea typeface="Calibri" panose="020F0502020204030204" pitchFamily="34" charset="0"/>
                <a:cs typeface="Arial" panose="020B0604020202020204" pitchFamily="34" charset="0"/>
              </a:rPr>
              <a:t>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modific</a:t>
            </a:r>
            <a:r>
              <a:rPr lang="ro-RO" sz="2000" dirty="0">
                <a:effectLst/>
                <a:latin typeface="Trebuchet MS" panose="020B0603020202020204" pitchFamily="34" charset="0"/>
                <a:ea typeface="Calibri" panose="020F0502020204030204" pitchFamily="34" charset="0"/>
                <a:cs typeface="Arial" panose="020B0604020202020204" pitchFamily="34" charset="0"/>
              </a:rPr>
              <a:t>ă</a:t>
            </a:r>
            <a:r>
              <a:rPr lang="fr-FR" sz="2000" dirty="0">
                <a:effectLst/>
                <a:latin typeface="Trebuchet MS" panose="020B0603020202020204" pitchFamily="34" charset="0"/>
                <a:ea typeface="Calibri" panose="020F0502020204030204" pitchFamily="34" charset="0"/>
                <a:cs typeface="Arial" panose="020B0604020202020204" pitchFamily="34" charset="0"/>
              </a:rPr>
              <a:t>ri, </a:t>
            </a:r>
            <a:r>
              <a:rPr lang="fr-FR" sz="2000" dirty="0" err="1">
                <a:effectLst/>
                <a:latin typeface="Trebuchet MS" panose="020B0603020202020204" pitchFamily="34" charset="0"/>
                <a:ea typeface="Calibri" panose="020F0502020204030204" pitchFamily="34" charset="0"/>
                <a:cs typeface="Arial" panose="020B0604020202020204" pitchFamily="34" charset="0"/>
              </a:rPr>
              <a:t>prin</a:t>
            </a:r>
            <a:r>
              <a:rPr lang="fr-FR" sz="2000" dirty="0">
                <a:effectLst/>
                <a:latin typeface="Trebuchet MS" panose="020B0603020202020204" pitchFamily="34" charset="0"/>
                <a:ea typeface="Calibri" panose="020F0502020204030204" pitchFamily="34" charset="0"/>
                <a:cs typeface="Arial" panose="020B0604020202020204" pitchFamily="34" charset="0"/>
              </a:rPr>
              <a:t> ad</a:t>
            </a:r>
            <a:r>
              <a:rPr lang="ro-RO" sz="2000" dirty="0">
                <a:effectLst/>
                <a:latin typeface="Trebuchet MS" panose="020B0603020202020204" pitchFamily="34" charset="0"/>
                <a:ea typeface="Calibri" panose="020F0502020204030204" pitchFamily="34" charset="0"/>
                <a:cs typeface="Arial" panose="020B0604020202020204" pitchFamily="34" charset="0"/>
              </a:rPr>
              <a:t>ă</a:t>
            </a:r>
            <a:r>
              <a:rPr lang="fr-FR" sz="2000" dirty="0" err="1">
                <a:effectLst/>
                <a:latin typeface="Trebuchet MS" panose="020B0603020202020204" pitchFamily="34" charset="0"/>
                <a:ea typeface="Calibri" panose="020F0502020204030204" pitchFamily="34" charset="0"/>
                <a:cs typeface="Arial" panose="020B0604020202020204" pitchFamily="34" charset="0"/>
              </a:rPr>
              <a:t>ugirea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altor</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substan</a:t>
            </a:r>
            <a:r>
              <a:rPr lang="ro-RO" sz="2000" dirty="0">
                <a:effectLst/>
                <a:latin typeface="Trebuchet MS" panose="020B0603020202020204" pitchFamily="34" charset="0"/>
                <a:ea typeface="Calibri" panose="020F0502020204030204" pitchFamily="34" charset="0"/>
                <a:cs typeface="Arial" panose="020B0604020202020204" pitchFamily="34" charset="0"/>
              </a:rPr>
              <a:t>ț</a:t>
            </a:r>
            <a:r>
              <a:rPr lang="fr-FR" sz="2000" dirty="0">
                <a:effectLst/>
                <a:latin typeface="Trebuchet MS" panose="020B0603020202020204" pitchFamily="34" charset="0"/>
                <a:ea typeface="Calibri" panose="020F0502020204030204" pitchFamily="34" charset="0"/>
                <a:cs typeface="Arial" panose="020B0604020202020204" pitchFamily="34" charset="0"/>
              </a:rPr>
              <a:t>e (</a:t>
            </a:r>
            <a:r>
              <a:rPr lang="fr-FR" sz="2000" i="1" dirty="0" err="1">
                <a:effectLst/>
                <a:latin typeface="Trebuchet MS" panose="020B0603020202020204" pitchFamily="34" charset="0"/>
                <a:ea typeface="Calibri" panose="020F0502020204030204" pitchFamily="34" charset="0"/>
                <a:cs typeface="Times New Roman" panose="02020603050405020304" pitchFamily="18" charset="0"/>
              </a:rPr>
              <a:t>Dir</a:t>
            </a:r>
            <a:r>
              <a:rPr lang="fr-FR" sz="2000" i="1" dirty="0">
                <a:effectLst/>
                <a:latin typeface="Trebuchet MS" panose="020B0603020202020204" pitchFamily="34" charset="0"/>
                <a:ea typeface="Calibri" panose="020F0502020204030204" pitchFamily="34" charset="0"/>
                <a:cs typeface="Times New Roman" panose="02020603050405020304" pitchFamily="18" charset="0"/>
              </a:rPr>
              <a:t>. 2010/59/UE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si </a:t>
            </a:r>
            <a:r>
              <a:rPr lang="fr-FR" sz="2000" i="1" dirty="0" err="1">
                <a:effectLst/>
                <a:latin typeface="Trebuchet MS" panose="020B0603020202020204" pitchFamily="34" charset="0"/>
                <a:ea typeface="Calibri" panose="020F0502020204030204" pitchFamily="34" charset="0"/>
                <a:cs typeface="Times New Roman" panose="02020603050405020304" pitchFamily="18" charset="0"/>
              </a:rPr>
              <a:t>Dir</a:t>
            </a:r>
            <a:r>
              <a:rPr lang="fr-FR" sz="2000" i="1" dirty="0">
                <a:effectLst/>
                <a:latin typeface="Trebuchet MS" panose="020B0603020202020204" pitchFamily="34" charset="0"/>
                <a:ea typeface="Calibri" panose="020F0502020204030204" pitchFamily="34" charset="0"/>
                <a:cs typeface="Times New Roman" panose="02020603050405020304" pitchFamily="18" charset="0"/>
              </a:rPr>
              <a:t>. (UE) 2016/1855)</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ș</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i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include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î</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n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prezent</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propan</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butan</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acetat</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etil</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etanol</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dioxid</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carbon</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acetona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oxizi</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azot</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hexan</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acetat</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metil</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etilmetilicetonă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diclor</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metan</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metanol</a:t>
            </a:r>
            <a:r>
              <a:rPr lang="fr-FR" sz="2000" dirty="0">
                <a:effectLst/>
                <a:latin typeface="Trebuchet MS" panose="020B0603020202020204" pitchFamily="34" charset="0"/>
                <a:ea typeface="Calibri" panose="020F0502020204030204" pitchFamily="34" charset="0"/>
                <a:cs typeface="Arial" panose="020B0604020202020204" pitchFamily="34" charset="0"/>
              </a:rPr>
              <a:t>, propanol-2, </a:t>
            </a:r>
            <a:r>
              <a:rPr lang="fr-FR" sz="2000" dirty="0" err="1">
                <a:effectLst/>
                <a:latin typeface="Trebuchet MS" panose="020B0603020202020204" pitchFamily="34" charset="0"/>
                <a:ea typeface="Calibri" panose="020F0502020204030204" pitchFamily="34" charset="0"/>
                <a:cs typeface="Arial" panose="020B0604020202020204" pitchFamily="34" charset="0"/>
              </a:rPr>
              <a:t>ciclohexan</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acetat</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metil</a:t>
            </a:r>
            <a:r>
              <a:rPr lang="fr-FR" sz="2000" dirty="0">
                <a:effectLst/>
                <a:latin typeface="Trebuchet MS" panose="020B0603020202020204" pitchFamily="34" charset="0"/>
                <a:ea typeface="Calibri" panose="020F0502020204030204" pitchFamily="34" charset="0"/>
                <a:cs typeface="Arial" panose="020B0604020202020204" pitchFamily="34" charset="0"/>
              </a:rPr>
              <a:t>, butan-1-ol, butan-2-ol, propanool-1, </a:t>
            </a:r>
            <a:r>
              <a:rPr lang="fr-FR" sz="2000" dirty="0" err="1">
                <a:effectLst/>
                <a:latin typeface="Trebuchet MS" panose="020B0603020202020204" pitchFamily="34" charset="0"/>
                <a:ea typeface="Calibri" panose="020F0502020204030204" pitchFamily="34" charset="0"/>
                <a:cs typeface="Arial" panose="020B0604020202020204" pitchFamily="34" charset="0"/>
              </a:rPr>
              <a:t>tetrafluoroetan</a:t>
            </a:r>
            <a:r>
              <a:rPr lang="fr-FR" sz="2000" dirty="0">
                <a:effectLst/>
                <a:latin typeface="Trebuchet MS" panose="020B0603020202020204" pitchFamily="34" charset="0"/>
                <a:ea typeface="Calibri" panose="020F0502020204030204" pitchFamily="34" charset="0"/>
                <a:cs typeface="Arial" panose="020B0604020202020204" pitchFamily="34" charset="0"/>
              </a:rPr>
              <a:t>.</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0249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EFD43E-4321-4803-3DC4-8D151529845E}"/>
              </a:ext>
            </a:extLst>
          </p:cNvPr>
          <p:cNvSpPr>
            <a:spLocks noGrp="1"/>
          </p:cNvSpPr>
          <p:nvPr>
            <p:ph idx="1"/>
          </p:nvPr>
        </p:nvSpPr>
        <p:spPr>
          <a:xfrm>
            <a:off x="512064" y="603504"/>
            <a:ext cx="8869680" cy="5895769"/>
          </a:xfrm>
        </p:spPr>
        <p:txBody>
          <a:bodyPr>
            <a:noAutofit/>
          </a:bodyPr>
          <a:lstStyle/>
          <a:p>
            <a:pPr algn="just">
              <a:lnSpc>
                <a:spcPct val="150000"/>
              </a:lnSpc>
              <a:spcBef>
                <a:spcPts val="0"/>
              </a:spcBef>
              <a:tabLst>
                <a:tab pos="630555" algn="l"/>
              </a:tabLst>
            </a:pPr>
            <a:r>
              <a:rPr lang="fr-FR" sz="2000" b="0" dirty="0" err="1">
                <a:effectLst/>
                <a:latin typeface="Trebuchet MS" panose="020B0603020202020204" pitchFamily="34" charset="0"/>
                <a:ea typeface="Calibri" panose="020F0502020204030204" pitchFamily="34" charset="0"/>
                <a:cs typeface="Arial" panose="020B0604020202020204" pitchFamily="34" charset="0"/>
              </a:rPr>
              <a:t>Dacă</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semințele</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și</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produsele</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derivate</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din</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cânepă</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sunt</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utilizate</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pe</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scară</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largă</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în</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industria</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alimentară</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modernă</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frunzele</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inflorescența</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și</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lăstarii</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floriferi</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sunt</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adesea</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considerate</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ro-RO" sz="2000" b="0" dirty="0">
                <a:effectLst/>
                <a:latin typeface="Trebuchet MS" panose="020B0603020202020204" pitchFamily="34" charset="0"/>
                <a:ea typeface="Calibri" panose="020F0502020204030204" pitchFamily="34" charset="0"/>
                <a:cs typeface="Arial" panose="020B0604020202020204" pitchFamily="34" charset="0"/>
              </a:rPr>
              <a:t>deșeuri</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ro-RO" sz="2000" b="0" dirty="0">
                <a:effectLst/>
                <a:latin typeface="Trebuchet MS" panose="020B0603020202020204" pitchFamily="34" charset="0"/>
                <a:ea typeface="Calibri" panose="020F0502020204030204" pitchFamily="34" charset="0"/>
                <a:cs typeface="Arial" panose="020B0604020202020204" pitchFamily="34" charset="0"/>
              </a:rPr>
              <a:t>ș</a:t>
            </a:r>
            <a:r>
              <a:rPr lang="fr-FR" sz="2000" b="0">
                <a:effectLst/>
                <a:latin typeface="Trebuchet MS" panose="020B0603020202020204" pitchFamily="34" charset="0"/>
                <a:ea typeface="Calibri" panose="020F0502020204030204" pitchFamily="34" charset="0"/>
                <a:cs typeface="Arial" panose="020B0604020202020204" pitchFamily="34" charset="0"/>
              </a:rPr>
              <a:t>i </a:t>
            </a:r>
            <a:r>
              <a:rPr lang="ro-RO" sz="2000" b="0">
                <a:effectLst/>
                <a:latin typeface="Trebuchet MS" panose="020B0603020202020204" pitchFamily="34" charset="0"/>
                <a:ea typeface="Calibri" panose="020F0502020204030204" pitchFamily="34" charset="0"/>
                <a:cs typeface="Arial" panose="020B0604020202020204" pitchFamily="34" charset="0"/>
              </a:rPr>
              <a:t>sunt </a:t>
            </a:r>
            <a:r>
              <a:rPr lang="fr-FR" sz="2000" b="0">
                <a:effectLst/>
                <a:latin typeface="Trebuchet MS" panose="020B0603020202020204" pitchFamily="34" charset="0"/>
                <a:ea typeface="Calibri" panose="020F0502020204030204" pitchFamily="34" charset="0"/>
                <a:cs typeface="Arial" panose="020B0604020202020204" pitchFamily="34" charset="0"/>
              </a:rPr>
              <a:t>risipite</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deși</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în</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ultimul</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timp</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ele</a:t>
            </a:r>
            <a:r>
              <a:rPr lang="fr-FR" sz="2000" b="0" dirty="0">
                <a:effectLst/>
                <a:latin typeface="Trebuchet MS" panose="020B0603020202020204" pitchFamily="34" charset="0"/>
                <a:ea typeface="Calibri" panose="020F0502020204030204" pitchFamily="34" charset="0"/>
                <a:cs typeface="Arial" panose="020B0604020202020204" pitchFamily="34" charset="0"/>
              </a:rPr>
              <a:t> au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ajuns</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în</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atenția</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specialiștilor</a:t>
            </a:r>
            <a:r>
              <a:rPr lang="fr-FR" sz="2000" b="0" dirty="0">
                <a:effectLst/>
                <a:latin typeface="Trebuchet MS" panose="020B0603020202020204" pitchFamily="34" charset="0"/>
                <a:ea typeface="Calibri" panose="020F0502020204030204" pitchFamily="34" charset="0"/>
                <a:cs typeface="Arial" panose="020B0604020202020204" pitchFamily="34" charset="0"/>
              </a:rPr>
              <a:t>, ca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materie</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primă</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regenerabilă</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prețioasă</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în</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sectoarele</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emergente</a:t>
            </a:r>
            <a:r>
              <a:rPr lang="fr-FR" sz="2000" b="0" dirty="0">
                <a:effectLst/>
                <a:latin typeface="Trebuchet MS" panose="020B0603020202020204" pitchFamily="34" charset="0"/>
                <a:ea typeface="Calibri" panose="020F0502020204030204" pitchFamily="34" charset="0"/>
                <a:cs typeface="Arial" panose="020B0604020202020204" pitchFamily="34" charset="0"/>
              </a:rPr>
              <a:t> ale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bioeconomiei</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și</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bioeconomiei</a:t>
            </a: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Calibri" panose="020F0502020204030204" pitchFamily="34" charset="0"/>
                <a:cs typeface="Arial" panose="020B0604020202020204" pitchFamily="34" charset="0"/>
              </a:rPr>
              <a:t>circulare</a:t>
            </a:r>
            <a:r>
              <a:rPr lang="fr-FR" sz="2000" b="0">
                <a:effectLst/>
                <a:latin typeface="Trebuchet MS" panose="020B0603020202020204" pitchFamily="34" charset="0"/>
                <a:ea typeface="Calibri" panose="020F0502020204030204" pitchFamily="34" charset="0"/>
                <a:cs typeface="Arial" panose="020B0604020202020204" pitchFamily="34" charset="0"/>
              </a:rPr>
              <a:t>. </a:t>
            </a:r>
            <a:r>
              <a:rPr lang="ro-RO" sz="2000" b="0">
                <a:effectLst/>
                <a:latin typeface="Trebuchet MS" panose="020B0603020202020204" pitchFamily="34" charset="0"/>
                <a:ea typeface="Calibri" panose="020F0502020204030204" pitchFamily="34" charset="0"/>
                <a:cs typeface="Arial" panose="020B0604020202020204" pitchFamily="34" charset="0"/>
              </a:rPr>
              <a:t> </a:t>
            </a:r>
            <a:endParaRPr lang="ro-RO" sz="2000" b="1" dirty="0">
              <a:effectLst/>
              <a:latin typeface="Times New Roman" panose="02020603050405020304" pitchFamily="18" charset="0"/>
              <a:ea typeface="Times New Roman" panose="02020603050405020304" pitchFamily="18" charset="0"/>
            </a:endParaRPr>
          </a:p>
          <a:p>
            <a:pPr algn="just">
              <a:lnSpc>
                <a:spcPct val="150000"/>
              </a:lnSpc>
              <a:spcBef>
                <a:spcPts val="0"/>
              </a:spcBef>
              <a:tabLst>
                <a:tab pos="630555" algn="l"/>
              </a:tabLst>
            </a:pPr>
            <a:r>
              <a:rPr lang="fr-FR" sz="2000" b="0" dirty="0">
                <a:effectLst/>
                <a:latin typeface="Trebuchet MS" panose="020B0603020202020204" pitchFamily="34" charset="0"/>
                <a:ea typeface="Calibri" panose="020F0502020204030204" pitchFamily="34"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Posibilitatea</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recuperării</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metaboliților</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secundari</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non-</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psihotici</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din</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frunze</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și</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lăstari</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floriferi</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bractee</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 permis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izolarea</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ro-RO" sz="2000" b="0" dirty="0">
                <a:effectLst/>
                <a:latin typeface="Trebuchet MS" panose="020B0603020202020204" pitchFamily="34" charset="0"/>
                <a:ea typeface="Times New Roman" panose="02020603050405020304" pitchFamily="18" charset="0"/>
                <a:cs typeface="Arial" panose="020B0604020202020204" pitchFamily="34" charset="0"/>
              </a:rPr>
              <a:t>ș</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i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cuantificarea</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principalilor</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ro-RO" sz="2000" b="0" dirty="0" err="1">
                <a:effectLst/>
                <a:latin typeface="Trebuchet MS" panose="020B0603020202020204" pitchFamily="34" charset="0"/>
                <a:ea typeface="Times New Roman" panose="02020603050405020304" pitchFamily="18" charset="0"/>
                <a:cs typeface="Arial" panose="020B0604020202020204" pitchFamily="34" charset="0"/>
              </a:rPr>
              <a:t>cannabinoizi</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(CBD, CBG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și</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THC) </a:t>
            </a:r>
            <a:r>
              <a:rPr lang="ro-RO" sz="2000" b="0" dirty="0">
                <a:effectLst/>
                <a:latin typeface="Trebuchet MS" panose="020B0603020202020204" pitchFamily="34" charset="0"/>
                <a:ea typeface="Times New Roman" panose="02020603050405020304" pitchFamily="18" charset="0"/>
                <a:cs typeface="Arial" panose="020B0604020202020204" pitchFamily="34" charset="0"/>
              </a:rPr>
              <a:t>ș</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i a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flavonoidului</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antiinflamator</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cannflavina</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Nivelul</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acestuia</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fost</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influențat</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în</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principal de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genotip</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și</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de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temperatura</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aerului</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din</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timpul</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perioadei</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a:effectLst/>
                <a:latin typeface="Trebuchet MS" panose="020B0603020202020204" pitchFamily="34" charset="0"/>
                <a:ea typeface="Times New Roman" panose="02020603050405020304" pitchFamily="18" charset="0"/>
                <a:cs typeface="Arial" panose="020B0604020202020204" pitchFamily="34" charset="0"/>
              </a:rPr>
              <a:t>de vegetație </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a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plantelor</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ro-RO" sz="2000" b="0" dirty="0">
                <a:effectLst/>
                <a:latin typeface="Trebuchet MS" panose="020B0603020202020204" pitchFamily="34" charset="0"/>
                <a:ea typeface="Times New Roman" panose="02020603050405020304" pitchFamily="18" charset="0"/>
                <a:cs typeface="Arial" panose="020B0604020202020204" pitchFamily="34" charset="0"/>
              </a:rPr>
              <a:t>î</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n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timp</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ce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concentrația</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de CBD s-a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corelat</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cu</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amploarea</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și</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distribuția</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generală</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 </a:t>
            </a:r>
            <a:r>
              <a:rPr lang="fr-FR" sz="2000" b="0" dirty="0" err="1">
                <a:effectLst/>
                <a:latin typeface="Trebuchet MS" panose="020B0603020202020204" pitchFamily="34" charset="0"/>
                <a:ea typeface="Times New Roman" panose="02020603050405020304" pitchFamily="18" charset="0"/>
                <a:cs typeface="Arial" panose="020B0604020202020204" pitchFamily="34" charset="0"/>
              </a:rPr>
              <a:t>precipitațiilor</a:t>
            </a:r>
            <a:r>
              <a:rPr lang="fr-FR" sz="2000" b="0" dirty="0">
                <a:effectLst/>
                <a:latin typeface="Trebuchet MS" panose="020B0603020202020204" pitchFamily="34" charset="0"/>
                <a:ea typeface="Times New Roman" panose="02020603050405020304" pitchFamily="18" charset="0"/>
                <a:cs typeface="Arial" panose="020B0604020202020204" pitchFamily="34" charset="0"/>
              </a:rPr>
              <a:t>. </a:t>
            </a:r>
            <a:endParaRPr lang="ro-RO" sz="2000" dirty="0"/>
          </a:p>
        </p:txBody>
      </p:sp>
    </p:spTree>
    <p:extLst>
      <p:ext uri="{BB962C8B-B14F-4D97-AF65-F5344CB8AC3E}">
        <p14:creationId xmlns:p14="http://schemas.microsoft.com/office/powerpoint/2010/main" val="91959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EFD43E-4321-4803-3DC4-8D151529845E}"/>
              </a:ext>
            </a:extLst>
          </p:cNvPr>
          <p:cNvSpPr>
            <a:spLocks noGrp="1"/>
          </p:cNvSpPr>
          <p:nvPr>
            <p:ph idx="1"/>
          </p:nvPr>
        </p:nvSpPr>
        <p:spPr>
          <a:xfrm>
            <a:off x="548640" y="749808"/>
            <a:ext cx="8787384" cy="5026102"/>
          </a:xfrm>
        </p:spPr>
        <p:txBody>
          <a:bodyPr>
            <a:normAutofit/>
          </a:bodyPr>
          <a:lstStyle/>
          <a:p>
            <a:pPr algn="just">
              <a:lnSpc>
                <a:spcPct val="115000"/>
              </a:lnSpc>
              <a:spcAft>
                <a:spcPts val="800"/>
              </a:spcAft>
              <a:tabLst>
                <a:tab pos="6000750" algn="l"/>
              </a:tabLst>
            </a:pPr>
            <a:r>
              <a:rPr lang="fr-FR" sz="2000" dirty="0">
                <a:effectLst/>
                <a:latin typeface="Trebuchet MS" panose="020B0603020202020204" pitchFamily="34" charset="0"/>
                <a:ea typeface="Calibri" panose="020F0502020204030204" pitchFamily="34" charset="0"/>
                <a:cs typeface="Arial" panose="020B0604020202020204" pitchFamily="34" charset="0"/>
              </a:rPr>
              <a:t> A </a:t>
            </a:r>
            <a:r>
              <a:rPr lang="fr-FR" sz="2000" dirty="0" err="1">
                <a:effectLst/>
                <a:latin typeface="Trebuchet MS" panose="020B0603020202020204" pitchFamily="34" charset="0"/>
                <a:ea typeface="Calibri" panose="020F0502020204030204" pitchFamily="34" charset="0"/>
                <a:cs typeface="Arial" panose="020B0604020202020204" pitchFamily="34" charset="0"/>
              </a:rPr>
              <a:t>fost</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investigat</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ro-RO" sz="2000" dirty="0">
                <a:effectLst/>
                <a:latin typeface="Trebuchet MS" panose="020B0603020202020204" pitchFamily="34" charset="0"/>
                <a:ea typeface="Calibri" panose="020F0502020204030204" pitchFamily="34" charset="0"/>
                <a:cs typeface="Arial" panose="020B0604020202020204" pitchFamily="34" charset="0"/>
              </a:rPr>
              <a:t>ș</a:t>
            </a:r>
            <a:r>
              <a:rPr lang="fr-FR" sz="2000" dirty="0">
                <a:effectLst/>
                <a:latin typeface="Trebuchet MS" panose="020B0603020202020204" pitchFamily="34" charset="0"/>
                <a:ea typeface="Calibri" panose="020F0502020204030204" pitchFamily="34" charset="0"/>
                <a:cs typeface="Arial" panose="020B0604020202020204" pitchFamily="34" charset="0"/>
              </a:rPr>
              <a:t>i </a:t>
            </a:r>
            <a:r>
              <a:rPr lang="fr-FR" sz="2000" dirty="0" err="1">
                <a:effectLst/>
                <a:latin typeface="Trebuchet MS" panose="020B0603020202020204" pitchFamily="34" charset="0"/>
                <a:ea typeface="Calibri" panose="020F0502020204030204" pitchFamily="34" charset="0"/>
                <a:cs typeface="Arial" panose="020B0604020202020204" pitchFamily="34" charset="0"/>
              </a:rPr>
              <a:t>potențialul</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hidrolizatului</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cânepă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pentru</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producerea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acidului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succinic</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analiz</a:t>
            </a:r>
            <a:r>
              <a:rPr lang="ro-RO" sz="2000" dirty="0">
                <a:effectLst/>
                <a:latin typeface="Trebuchet MS" panose="020B0603020202020204" pitchFamily="34" charset="0"/>
                <a:ea typeface="Calibri" panose="020F0502020204030204" pitchFamily="34" charset="0"/>
                <a:cs typeface="Arial" panose="020B0604020202020204" pitchFamily="34" charset="0"/>
              </a:rPr>
              <a:t>â</a:t>
            </a:r>
            <a:r>
              <a:rPr lang="fr-FR" sz="2000" dirty="0" err="1">
                <a:effectLst/>
                <a:latin typeface="Trebuchet MS" panose="020B0603020202020204" pitchFamily="34" charset="0"/>
                <a:ea typeface="Calibri" panose="020F0502020204030204" pitchFamily="34" charset="0"/>
                <a:cs typeface="Arial" panose="020B0604020202020204" pitchFamily="34" charset="0"/>
              </a:rPr>
              <a:t>ndu</a:t>
            </a:r>
            <a:r>
              <a:rPr lang="fr-FR" sz="2000" dirty="0">
                <a:effectLst/>
                <a:latin typeface="Trebuchet MS" panose="020B0603020202020204" pitchFamily="34" charset="0"/>
                <a:ea typeface="Calibri" panose="020F0502020204030204" pitchFamily="34" charset="0"/>
                <a:cs typeface="Arial" panose="020B0604020202020204" pitchFamily="34" charset="0"/>
              </a:rPr>
              <a:t>-se </a:t>
            </a:r>
            <a:r>
              <a:rPr lang="fr-FR" sz="2000" dirty="0" err="1">
                <a:effectLst/>
                <a:latin typeface="Trebuchet MS" panose="020B0603020202020204" pitchFamily="34" charset="0"/>
                <a:ea typeface="Calibri" panose="020F0502020204030204" pitchFamily="34" charset="0"/>
                <a:cs typeface="Arial" panose="020B0604020202020204" pitchFamily="34" charset="0"/>
              </a:rPr>
              <a:t>performanța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procesului</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fermentație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Conținutul</a:t>
            </a:r>
            <a:r>
              <a:rPr lang="fr-FR" sz="2000" dirty="0">
                <a:effectLst/>
                <a:latin typeface="Trebuchet MS" panose="020B0603020202020204" pitchFamily="34" charset="0"/>
                <a:ea typeface="Calibri" panose="020F0502020204030204" pitchFamily="34" charset="0"/>
                <a:cs typeface="Arial" panose="020B0604020202020204" pitchFamily="34" charset="0"/>
              </a:rPr>
              <a:t> total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carbohidrați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err="1">
                <a:effectLst/>
                <a:latin typeface="Trebuchet MS" panose="020B0603020202020204" pitchFamily="34" charset="0"/>
                <a:ea typeface="Calibri" panose="020F0502020204030204" pitchFamily="34" charset="0"/>
                <a:cs typeface="Arial" panose="020B0604020202020204" pitchFamily="34" charset="0"/>
              </a:rPr>
              <a:t>din</a:t>
            </a:r>
            <a:r>
              <a:rPr lang="fr-FR" sz="2000">
                <a:effectLst/>
                <a:latin typeface="Trebuchet MS" panose="020B0603020202020204" pitchFamily="34" charset="0"/>
                <a:ea typeface="Calibri" panose="020F0502020204030204" pitchFamily="34" charset="0"/>
                <a:cs typeface="Arial" panose="020B0604020202020204" pitchFamily="34" charset="0"/>
              </a:rPr>
              <a:t> cânep</a:t>
            </a:r>
            <a:r>
              <a:rPr lang="ro-RO" sz="2000" dirty="0">
                <a:effectLst/>
                <a:latin typeface="Trebuchet MS" panose="020B0603020202020204" pitchFamily="34" charset="0"/>
                <a:ea typeface="Calibri" panose="020F0502020204030204" pitchFamily="34" charset="0"/>
                <a:cs typeface="Arial" panose="020B0604020202020204" pitchFamily="34" charset="0"/>
              </a:rPr>
              <a:t>a</a:t>
            </a:r>
            <a:r>
              <a:rPr lang="fr-FR" sz="200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analizată</a:t>
            </a:r>
            <a:r>
              <a:rPr lang="fr-FR" sz="2000" dirty="0">
                <a:effectLst/>
                <a:latin typeface="Trebuchet MS" panose="020B0603020202020204" pitchFamily="34" charset="0"/>
                <a:ea typeface="Calibri" panose="020F0502020204030204" pitchFamily="34" charset="0"/>
                <a:cs typeface="Arial" panose="020B0604020202020204" pitchFamily="34" charset="0"/>
              </a:rPr>
              <a:t> (61,7±1,6% </a:t>
            </a:r>
            <a:r>
              <a:rPr lang="fr-FR" sz="2000" dirty="0" err="1">
                <a:effectLst/>
                <a:latin typeface="Trebuchet MS" panose="020B0603020202020204" pitchFamily="34" charset="0"/>
                <a:ea typeface="Calibri" panose="020F0502020204030204" pitchFamily="34" charset="0"/>
                <a:cs typeface="Arial" panose="020B0604020202020204" pitchFamily="34" charset="0"/>
              </a:rPr>
              <a:t>din</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s.u</a:t>
            </a:r>
            <a:r>
              <a:rPr lang="fr-FR" sz="2000" dirty="0">
                <a:effectLst/>
                <a:latin typeface="Trebuchet MS" panose="020B0603020202020204" pitchFamily="34" charset="0"/>
                <a:ea typeface="Calibri" panose="020F0502020204030204" pitchFamily="34" charset="0"/>
                <a:cs typeface="Arial" panose="020B0604020202020204" pitchFamily="34" charset="0"/>
              </a:rPr>
              <a:t>.) a </a:t>
            </a:r>
            <a:r>
              <a:rPr lang="fr-FR" sz="2000" dirty="0" err="1">
                <a:effectLst/>
                <a:latin typeface="Trebuchet MS" panose="020B0603020202020204" pitchFamily="34" charset="0"/>
                <a:ea typeface="Calibri" panose="020F0502020204030204" pitchFamily="34" charset="0"/>
                <a:cs typeface="Arial" panose="020B0604020202020204" pitchFamily="34" charset="0"/>
              </a:rPr>
              <a:t>făcut</a:t>
            </a:r>
            <a:r>
              <a:rPr lang="fr-FR" sz="2000" dirty="0">
                <a:effectLst/>
                <a:latin typeface="Trebuchet MS" panose="020B0603020202020204" pitchFamily="34" charset="0"/>
                <a:ea typeface="Calibri" panose="020F0502020204030204" pitchFamily="34" charset="0"/>
                <a:cs typeface="Arial" panose="020B0604020202020204" pitchFamily="34" charset="0"/>
              </a:rPr>
              <a:t> ca </a:t>
            </a:r>
            <a:r>
              <a:rPr lang="fr-FR" sz="2000" dirty="0" err="1">
                <a:effectLst/>
                <a:latin typeface="Trebuchet MS" panose="020B0603020202020204" pitchFamily="34" charset="0"/>
                <a:ea typeface="Calibri" panose="020F0502020204030204" pitchFamily="34" charset="0"/>
                <a:cs typeface="Arial" panose="020B0604020202020204" pitchFamily="34" charset="0"/>
              </a:rPr>
              <a:t>această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specie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să</a:t>
            </a:r>
            <a:r>
              <a:rPr lang="fr-FR" sz="2000" dirty="0">
                <a:effectLst/>
                <a:latin typeface="Trebuchet MS" panose="020B0603020202020204" pitchFamily="34" charset="0"/>
                <a:ea typeface="Calibri" panose="020F0502020204030204" pitchFamily="34" charset="0"/>
                <a:cs typeface="Arial" panose="020B0604020202020204" pitchFamily="34" charset="0"/>
              </a:rPr>
              <a:t> fie </a:t>
            </a:r>
            <a:r>
              <a:rPr lang="fr-FR" sz="2000" dirty="0" err="1">
                <a:effectLst/>
                <a:latin typeface="Trebuchet MS" panose="020B0603020202020204" pitchFamily="34" charset="0"/>
                <a:ea typeface="Calibri" panose="020F0502020204030204" pitchFamily="34" charset="0"/>
                <a:cs typeface="Arial" panose="020B0604020202020204" pitchFamily="34" charset="0"/>
              </a:rPr>
              <a:t>considerată</a:t>
            </a:r>
            <a:r>
              <a:rPr lang="fr-FR" sz="2000" dirty="0">
                <a:effectLst/>
                <a:latin typeface="Trebuchet MS" panose="020B0603020202020204" pitchFamily="34" charset="0"/>
                <a:ea typeface="Calibri" panose="020F0502020204030204" pitchFamily="34" charset="0"/>
                <a:cs typeface="Arial" panose="020B0604020202020204" pitchFamily="34" charset="0"/>
              </a:rPr>
              <a:t> o </a:t>
            </a:r>
            <a:r>
              <a:rPr lang="fr-FR" sz="2000" dirty="0" err="1">
                <a:effectLst/>
                <a:latin typeface="Trebuchet MS" panose="020B0603020202020204" pitchFamily="34" charset="0"/>
                <a:ea typeface="Calibri" panose="020F0502020204030204" pitchFamily="34" charset="0"/>
                <a:cs typeface="Arial" panose="020B0604020202020204" pitchFamily="34" charset="0"/>
              </a:rPr>
              <a:t>materie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primă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promițătoare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pentru</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producția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biologică</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acid</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biosuccinic</a:t>
            </a:r>
            <a:r>
              <a:rPr lang="fr-FR" sz="2000" dirty="0">
                <a:effectLst/>
                <a:latin typeface="Trebuchet MS" panose="020B0603020202020204" pitchFamily="34" charset="0"/>
                <a:ea typeface="Calibri" panose="020F0502020204030204" pitchFamily="34" charset="0"/>
                <a:cs typeface="Arial" panose="020B0604020202020204" pitchFamily="34" charset="0"/>
              </a:rPr>
              <a:t>.</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6000750" algn="l"/>
              </a:tabLst>
            </a:pPr>
            <a:r>
              <a:rPr lang="fr-FR" sz="2000" dirty="0" err="1">
                <a:effectLst/>
                <a:latin typeface="Trebuchet MS" panose="020B0603020202020204" pitchFamily="34" charset="0"/>
                <a:ea typeface="Calibri" panose="020F0502020204030204" pitchFamily="34" charset="0"/>
                <a:cs typeface="Arial" panose="020B0604020202020204" pitchFamily="34" charset="0"/>
              </a:rPr>
              <a:t>Extractul</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obținut</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din</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inforescen</a:t>
            </a:r>
            <a:r>
              <a:rPr lang="ro-RO" sz="2000" dirty="0">
                <a:effectLst/>
                <a:latin typeface="Trebuchet MS" panose="020B0603020202020204" pitchFamily="34" charset="0"/>
                <a:ea typeface="Calibri" panose="020F0502020204030204" pitchFamily="34" charset="0"/>
                <a:cs typeface="Arial" panose="020B0604020202020204" pitchFamily="34" charset="0"/>
              </a:rPr>
              <a:t>ț</a:t>
            </a:r>
            <a:r>
              <a:rPr lang="fr-FR" sz="2000" dirty="0" err="1">
                <a:effectLst/>
                <a:latin typeface="Trebuchet MS" panose="020B0603020202020204" pitchFamily="34" charset="0"/>
                <a:ea typeface="Calibri" panose="020F0502020204030204" pitchFamily="34" charset="0"/>
                <a:cs typeface="Arial" panose="020B0604020202020204" pitchFamily="34" charset="0"/>
              </a:rPr>
              <a:t>ele</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cânepă</a:t>
            </a:r>
            <a:r>
              <a:rPr lang="fr-FR" sz="2000" dirty="0">
                <a:effectLst/>
                <a:latin typeface="Trebuchet MS" panose="020B0603020202020204" pitchFamily="34" charset="0"/>
                <a:ea typeface="Calibri" panose="020F0502020204030204" pitchFamily="34" charset="0"/>
                <a:cs typeface="Arial" panose="020B0604020202020204" pitchFamily="34" charset="0"/>
              </a:rPr>
              <a:t> s-a </a:t>
            </a:r>
            <a:r>
              <a:rPr lang="fr-FR" sz="2000" dirty="0" err="1">
                <a:effectLst/>
                <a:latin typeface="Trebuchet MS" panose="020B0603020202020204" pitchFamily="34" charset="0"/>
                <a:ea typeface="Calibri" panose="020F0502020204030204" pitchFamily="34" charset="0"/>
                <a:cs typeface="Arial" panose="020B0604020202020204" pitchFamily="34" charset="0"/>
              </a:rPr>
              <a:t>dovedit</a:t>
            </a:r>
            <a:r>
              <a:rPr lang="fr-FR" sz="2000" dirty="0">
                <a:effectLst/>
                <a:latin typeface="Trebuchet MS" panose="020B0603020202020204" pitchFamily="34" charset="0"/>
                <a:ea typeface="Calibri" panose="020F0502020204030204" pitchFamily="34" charset="0"/>
                <a:cs typeface="Arial" panose="020B0604020202020204" pitchFamily="34" charset="0"/>
              </a:rPr>
              <a:t> a fi un </a:t>
            </a:r>
            <a:r>
              <a:rPr lang="fr-FR" sz="2000" dirty="0" err="1">
                <a:effectLst/>
                <a:latin typeface="Trebuchet MS" panose="020B0603020202020204" pitchFamily="34" charset="0"/>
                <a:ea typeface="Calibri" panose="020F0502020204030204" pitchFamily="34" charset="0"/>
                <a:cs typeface="Arial" panose="020B0604020202020204" pitchFamily="34" charset="0"/>
              </a:rPr>
              <a:t>antioxidant</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eficient</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capabil</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să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prevină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formarea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peroxizilor</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datorită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compușilor</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bioactivi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conținuți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în</a:t>
            </a:r>
            <a:r>
              <a:rPr lang="fr-FR" sz="2000" dirty="0">
                <a:effectLst/>
                <a:latin typeface="Trebuchet MS" panose="020B0603020202020204" pitchFamily="34" charset="0"/>
                <a:ea typeface="Calibri" panose="020F0502020204030204" pitchFamily="34" charset="0"/>
                <a:cs typeface="Arial" panose="020B0604020202020204" pitchFamily="34" charset="0"/>
              </a:rPr>
              <a:t> principal </a:t>
            </a:r>
            <a:r>
              <a:rPr lang="fr-FR" sz="2000" dirty="0" err="1">
                <a:effectLst/>
                <a:latin typeface="Trebuchet MS" panose="020B0603020202020204" pitchFamily="34" charset="0"/>
                <a:ea typeface="Calibri" panose="020F0502020204030204" pitchFamily="34" charset="0"/>
                <a:cs typeface="Arial" panose="020B0604020202020204" pitchFamily="34" charset="0"/>
              </a:rPr>
              <a:t>terpene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și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polifenoli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să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reducă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radicalii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liberi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și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să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determine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chelarea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metalelor</a:t>
            </a:r>
            <a:r>
              <a:rPr lang="fr-FR" sz="2000" dirty="0">
                <a:effectLst/>
                <a:latin typeface="Trebuchet MS" panose="020B0603020202020204" pitchFamily="34" charset="0"/>
                <a:ea typeface="Calibri" panose="020F0502020204030204" pitchFamily="34" charset="0"/>
                <a:cs typeface="Arial" panose="020B0604020202020204" pitchFamily="34" charset="0"/>
              </a:rPr>
              <a:t>, care este </a:t>
            </a:r>
            <a:r>
              <a:rPr lang="fr-FR" sz="2000" dirty="0" err="1">
                <a:effectLst/>
                <a:latin typeface="Trebuchet MS" panose="020B0603020202020204" pitchFamily="34" charset="0"/>
                <a:ea typeface="Calibri" panose="020F0502020204030204" pitchFamily="34" charset="0"/>
                <a:cs typeface="Arial" panose="020B0604020202020204" pitchFamily="34" charset="0"/>
              </a:rPr>
              <a:t>principala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cauză</a:t>
            </a:r>
            <a:r>
              <a:rPr lang="fr-FR" sz="2000" dirty="0">
                <a:effectLst/>
                <a:latin typeface="Trebuchet MS" panose="020B0603020202020204" pitchFamily="34" charset="0"/>
                <a:ea typeface="Calibri" panose="020F0502020204030204" pitchFamily="34" charset="0"/>
                <a:cs typeface="Arial" panose="020B0604020202020204" pitchFamily="34" charset="0"/>
              </a:rPr>
              <a:t> a </a:t>
            </a:r>
            <a:r>
              <a:rPr lang="fr-FR" sz="2000" dirty="0" err="1">
                <a:effectLst/>
                <a:latin typeface="Trebuchet MS" panose="020B0603020202020204" pitchFamily="34" charset="0"/>
                <a:ea typeface="Calibri" panose="020F0502020204030204" pitchFamily="34" charset="0"/>
                <a:cs typeface="Arial" panose="020B0604020202020204" pitchFamily="34" charset="0"/>
              </a:rPr>
              <a:t>procesului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autocatalitic</a:t>
            </a:r>
            <a:r>
              <a:rPr lang="fr-FR" sz="2000" dirty="0">
                <a:effectLst/>
                <a:latin typeface="Trebuchet MS" panose="020B0603020202020204" pitchFamily="34" charset="0"/>
                <a:ea typeface="Calibri" panose="020F0502020204030204" pitchFamily="34" charset="0"/>
                <a:cs typeface="Arial" panose="020B0604020202020204" pitchFamily="34" charset="0"/>
              </a:rPr>
              <a:t> al </a:t>
            </a:r>
            <a:r>
              <a:rPr lang="fr-FR" sz="2000" dirty="0" err="1">
                <a:effectLst/>
                <a:latin typeface="Trebuchet MS" panose="020B0603020202020204" pitchFamily="34" charset="0"/>
                <a:ea typeface="Calibri" panose="020F0502020204030204" pitchFamily="34" charset="0"/>
                <a:cs typeface="Arial" panose="020B0604020202020204" pitchFamily="34" charset="0"/>
              </a:rPr>
              <a:t>oxidării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lipidelor</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ceea</a:t>
            </a:r>
            <a:r>
              <a:rPr lang="fr-FR" sz="2000" dirty="0">
                <a:effectLst/>
                <a:latin typeface="Trebuchet MS" panose="020B0603020202020204" pitchFamily="34" charset="0"/>
                <a:ea typeface="Calibri" panose="020F0502020204030204" pitchFamily="34" charset="0"/>
                <a:cs typeface="Arial" panose="020B0604020202020204" pitchFamily="34" charset="0"/>
              </a:rPr>
              <a:t> ce </a:t>
            </a:r>
            <a:r>
              <a:rPr lang="fr-FR" sz="2000" dirty="0" err="1">
                <a:effectLst/>
                <a:latin typeface="Trebuchet MS" panose="020B0603020202020204" pitchFamily="34" charset="0"/>
                <a:ea typeface="Calibri" panose="020F0502020204030204" pitchFamily="34" charset="0"/>
                <a:cs typeface="Arial" panose="020B0604020202020204" pitchFamily="34" charset="0"/>
              </a:rPr>
              <a:t>deschide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perspectiva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utilizarii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extractului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obținut</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din</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inforescen</a:t>
            </a:r>
            <a:r>
              <a:rPr lang="ro-RO" sz="2000" dirty="0">
                <a:effectLst/>
                <a:latin typeface="Trebuchet MS" panose="020B0603020202020204" pitchFamily="34" charset="0"/>
                <a:ea typeface="Calibri" panose="020F0502020204030204" pitchFamily="34" charset="0"/>
                <a:cs typeface="Arial" panose="020B0604020202020204" pitchFamily="34" charset="0"/>
              </a:rPr>
              <a:t>ț</a:t>
            </a:r>
            <a:r>
              <a:rPr lang="fr-FR" sz="2000" dirty="0">
                <a:effectLst/>
                <a:latin typeface="Trebuchet MS" panose="020B0603020202020204" pitchFamily="34" charset="0"/>
                <a:ea typeface="Calibri" panose="020F0502020204030204" pitchFamily="34" charset="0"/>
                <a:cs typeface="Arial" panose="020B0604020202020204" pitchFamily="34" charset="0"/>
              </a:rPr>
              <a:t>e </a:t>
            </a:r>
            <a:r>
              <a:rPr lang="ro-RO" sz="2000" dirty="0">
                <a:effectLst/>
                <a:latin typeface="Trebuchet MS" panose="020B0603020202020204" pitchFamily="34" charset="0"/>
                <a:ea typeface="Calibri" panose="020F0502020204030204" pitchFamily="34" charset="0"/>
                <a:cs typeface="Arial" panose="020B0604020202020204" pitchFamily="34" charset="0"/>
              </a:rPr>
              <a:t>î</a:t>
            </a:r>
            <a:r>
              <a:rPr lang="fr-FR" sz="2000" dirty="0">
                <a:effectLst/>
                <a:latin typeface="Trebuchet MS" panose="020B0603020202020204" pitchFamily="34" charset="0"/>
                <a:ea typeface="Calibri" panose="020F0502020204030204" pitchFamily="34" charset="0"/>
                <a:cs typeface="Arial" panose="020B0604020202020204" pitchFamily="34" charset="0"/>
              </a:rPr>
              <a:t>n </a:t>
            </a:r>
            <a:r>
              <a:rPr lang="fr-FR" sz="2000" dirty="0" err="1">
                <a:effectLst/>
                <a:latin typeface="Trebuchet MS" panose="020B0603020202020204" pitchFamily="34" charset="0"/>
                <a:ea typeface="Calibri" panose="020F0502020204030204" pitchFamily="34" charset="0"/>
                <a:cs typeface="Arial" panose="020B0604020202020204" pitchFamily="34" charset="0"/>
              </a:rPr>
              <a:t>conservarea</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uleiurilor</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vegetale</a:t>
            </a:r>
            <a:r>
              <a:rPr lang="fr-FR" sz="2000" dirty="0">
                <a:effectLst/>
                <a:latin typeface="Trebuchet MS" panose="020B0603020202020204" pitchFamily="34" charset="0"/>
                <a:ea typeface="Calibri" panose="020F0502020204030204" pitchFamily="34" charset="0"/>
                <a:cs typeface="Arial" panose="020B0604020202020204" pitchFamily="34" charset="0"/>
              </a:rPr>
              <a:t>.</a:t>
            </a:r>
            <a:endParaRPr lang="ro-RO" sz="2000" dirty="0"/>
          </a:p>
        </p:txBody>
      </p:sp>
    </p:spTree>
    <p:extLst>
      <p:ext uri="{BB962C8B-B14F-4D97-AF65-F5344CB8AC3E}">
        <p14:creationId xmlns:p14="http://schemas.microsoft.com/office/powerpoint/2010/main" val="1494242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EFD43E-4321-4803-3DC4-8D151529845E}"/>
              </a:ext>
            </a:extLst>
          </p:cNvPr>
          <p:cNvSpPr>
            <a:spLocks noGrp="1"/>
          </p:cNvSpPr>
          <p:nvPr>
            <p:ph idx="1"/>
          </p:nvPr>
        </p:nvSpPr>
        <p:spPr>
          <a:xfrm>
            <a:off x="695622" y="1255333"/>
            <a:ext cx="8596668" cy="4459667"/>
          </a:xfrm>
        </p:spPr>
        <p:txBody>
          <a:bodyPr>
            <a:noAutofit/>
          </a:bodyPr>
          <a:lstStyle/>
          <a:p>
            <a:pPr algn="just">
              <a:lnSpc>
                <a:spcPct val="115000"/>
              </a:lnSpc>
              <a:spcAft>
                <a:spcPts val="800"/>
              </a:spcAft>
              <a:tabLst>
                <a:tab pos="6000750" algn="l"/>
              </a:tabLst>
            </a:pPr>
            <a:r>
              <a:rPr lang="fr-FR" sz="2000" dirty="0" err="1">
                <a:effectLst/>
                <a:latin typeface="Trebuchet MS" panose="020B0603020202020204" pitchFamily="34" charset="0"/>
                <a:ea typeface="Calibri" panose="020F0502020204030204" pitchFamily="34" charset="0"/>
                <a:cs typeface="Arial" panose="020B0604020202020204" pitchFamily="34" charset="0"/>
              </a:rPr>
              <a:t>Extractele</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cânepă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conțin</a:t>
            </a:r>
            <a:r>
              <a:rPr lang="fr-FR" sz="2000" dirty="0">
                <a:effectLst/>
                <a:latin typeface="Trebuchet MS" panose="020B0603020202020204" pitchFamily="34" charset="0"/>
                <a:ea typeface="Calibri" panose="020F0502020204030204" pitchFamily="34" charset="0"/>
                <a:cs typeface="Arial" panose="020B0604020202020204" pitchFamily="34" charset="0"/>
              </a:rPr>
              <a:t> o </a:t>
            </a:r>
            <a:r>
              <a:rPr lang="fr-FR" sz="2000" dirty="0" err="1">
                <a:effectLst/>
                <a:latin typeface="Trebuchet MS" panose="020B0603020202020204" pitchFamily="34" charset="0"/>
                <a:ea typeface="Calibri" panose="020F0502020204030204" pitchFamily="34" charset="0"/>
                <a:cs typeface="Arial" panose="020B0604020202020204" pitchFamily="34" charset="0"/>
              </a:rPr>
              <a:t>varietate</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flavonoide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benefice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terpene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și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alți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compuși</a:t>
            </a:r>
            <a:r>
              <a:rPr lang="fr-FR" sz="2000" dirty="0">
                <a:effectLst/>
                <a:latin typeface="Trebuchet MS" panose="020B0603020202020204" pitchFamily="34" charset="0"/>
                <a:ea typeface="Calibri" panose="020F0502020204030204" pitchFamily="34" charset="0"/>
                <a:cs typeface="Arial" panose="020B0604020202020204" pitchFamily="34" charset="0"/>
              </a:rPr>
              <a:t> care le fac </a:t>
            </a:r>
            <a:r>
              <a:rPr lang="fr-FR" sz="2000" err="1">
                <a:effectLst/>
                <a:latin typeface="Trebuchet MS" panose="020B0603020202020204" pitchFamily="34" charset="0"/>
                <a:ea typeface="Calibri" panose="020F0502020204030204" pitchFamily="34" charset="0"/>
                <a:cs typeface="Arial" panose="020B0604020202020204" pitchFamily="34" charset="0"/>
              </a:rPr>
              <a:t>utilizabile</a:t>
            </a:r>
            <a:r>
              <a:rPr lang="fr-FR" sz="2000">
                <a:effectLst/>
                <a:latin typeface="Trebuchet MS" panose="020B0603020202020204" pitchFamily="34" charset="0"/>
                <a:ea typeface="Calibri" panose="020F0502020204030204" pitchFamily="34" charset="0"/>
                <a:cs typeface="Arial" panose="020B0604020202020204" pitchFamily="34" charset="0"/>
              </a:rPr>
              <a:t> ca:</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marL="895350" algn="just">
              <a:lnSpc>
                <a:spcPct val="115000"/>
              </a:lnSpc>
              <a:spcAft>
                <a:spcPts val="800"/>
              </a:spcAft>
              <a:tabLst>
                <a:tab pos="6000750" algn="l"/>
              </a:tabLst>
            </a:pPr>
            <a:r>
              <a:rPr lang="fr-FR" sz="2000" dirty="0">
                <a:effectLst/>
                <a:latin typeface="Trebuchet MS" panose="020B0603020202020204" pitchFamily="34" charset="0"/>
                <a:ea typeface="Calibri" panose="020F0502020204030204" pitchFamily="34" charset="0"/>
                <a:cs typeface="Arial" panose="020B0604020202020204" pitchFamily="34" charset="0"/>
              </a:rPr>
              <a:t>insecticide,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marL="895350" algn="just">
              <a:lnSpc>
                <a:spcPct val="115000"/>
              </a:lnSpc>
              <a:spcAft>
                <a:spcPts val="800"/>
              </a:spcAft>
              <a:tabLst>
                <a:tab pos="6000750" algn="l"/>
              </a:tabLst>
            </a:pPr>
            <a:r>
              <a:rPr lang="fr-FR" sz="2000" dirty="0" err="1">
                <a:effectLst/>
                <a:latin typeface="Trebuchet MS" panose="020B0603020202020204" pitchFamily="34" charset="0"/>
                <a:ea typeface="Calibri" panose="020F0502020204030204" pitchFamily="34" charset="0"/>
                <a:cs typeface="Arial" panose="020B0604020202020204" pitchFamily="34" charset="0"/>
              </a:rPr>
              <a:t>fungicide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marL="895350" algn="just">
              <a:lnSpc>
                <a:spcPct val="115000"/>
              </a:lnSpc>
              <a:spcAft>
                <a:spcPts val="800"/>
              </a:spcAft>
              <a:tabLst>
                <a:tab pos="6000750" algn="l"/>
              </a:tabLst>
            </a:pPr>
            <a:r>
              <a:rPr lang="fr-FR" sz="2000" dirty="0" err="1">
                <a:effectLst/>
                <a:latin typeface="Trebuchet MS" panose="020B0603020202020204" pitchFamily="34" charset="0"/>
                <a:ea typeface="Calibri" panose="020F0502020204030204" pitchFamily="34" charset="0"/>
                <a:cs typeface="Arial" panose="020B0604020202020204" pitchFamily="34" charset="0"/>
              </a:rPr>
              <a:t>agenți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terapeutici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eficienți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tabLst>
                <a:tab pos="6000750" algn="l"/>
              </a:tabLst>
            </a:pPr>
            <a:r>
              <a:rPr lang="ro-RO" sz="2000" dirty="0">
                <a:effectLst/>
                <a:latin typeface="Trebuchet MS" panose="020B0603020202020204" pitchFamily="34" charset="0"/>
                <a:ea typeface="Calibri" panose="020F0502020204030204" pitchFamily="34" charset="0"/>
                <a:cs typeface="Arial" panose="020B0604020202020204" pitchFamily="34" charset="0"/>
              </a:rPr>
              <a:t>Î</a:t>
            </a:r>
            <a:r>
              <a:rPr lang="fr-FR" sz="2000" dirty="0">
                <a:effectLst/>
                <a:latin typeface="Trebuchet MS" panose="020B0603020202020204" pitchFamily="34" charset="0"/>
                <a:ea typeface="Calibri" panose="020F0502020204030204" pitchFamily="34" charset="0"/>
                <a:cs typeface="Arial" panose="020B0604020202020204" pitchFamily="34" charset="0"/>
              </a:rPr>
              <a:t>n diverse </a:t>
            </a:r>
            <a:r>
              <a:rPr lang="fr-FR" sz="2000" dirty="0" err="1">
                <a:effectLst/>
                <a:latin typeface="Trebuchet MS" panose="020B0603020202020204" pitchFamily="34" charset="0"/>
                <a:ea typeface="Calibri" panose="020F0502020204030204" pitchFamily="34" charset="0"/>
                <a:cs typeface="Arial" panose="020B0604020202020204" pitchFamily="34" charset="0"/>
              </a:rPr>
              <a:t>exeperimente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i="1" dirty="0">
                <a:effectLst/>
                <a:latin typeface="Trebuchet MS" panose="020B0603020202020204" pitchFamily="34" charset="0"/>
                <a:ea typeface="Calibri" panose="020F0502020204030204" pitchFamily="34" charset="0"/>
                <a:cs typeface="Arial" panose="020B0604020202020204" pitchFamily="34" charset="0"/>
              </a:rPr>
              <a:t>in vitro</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ro-RO" sz="2000" dirty="0">
                <a:effectLst/>
                <a:latin typeface="Trebuchet MS" panose="020B0603020202020204" pitchFamily="34" charset="0"/>
                <a:ea typeface="Calibri" panose="020F0502020204030204" pitchFamily="34" charset="0"/>
                <a:cs typeface="Arial" panose="020B0604020202020204" pitchFamily="34" charset="0"/>
              </a:rPr>
              <a:t>ș</a:t>
            </a:r>
            <a:r>
              <a:rPr lang="fr-FR" sz="2000" dirty="0">
                <a:effectLst/>
                <a:latin typeface="Trebuchet MS" panose="020B0603020202020204" pitchFamily="34" charset="0"/>
                <a:ea typeface="Calibri" panose="020F0502020204030204" pitchFamily="34" charset="0"/>
                <a:cs typeface="Arial" panose="020B0604020202020204" pitchFamily="34" charset="0"/>
              </a:rPr>
              <a:t>i </a:t>
            </a:r>
            <a:r>
              <a:rPr lang="fr-FR" sz="2000" i="1" dirty="0">
                <a:effectLst/>
                <a:latin typeface="Trebuchet MS" panose="020B0603020202020204" pitchFamily="34" charset="0"/>
                <a:ea typeface="Calibri" panose="020F0502020204030204" pitchFamily="34" charset="0"/>
                <a:cs typeface="Arial" panose="020B0604020202020204" pitchFamily="34" charset="0"/>
              </a:rPr>
              <a:t>in vivo,</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principiile</a:t>
            </a:r>
            <a:r>
              <a:rPr lang="fr-FR" sz="2000" dirty="0">
                <a:effectLst/>
                <a:latin typeface="Trebuchet MS" panose="020B0603020202020204" pitchFamily="34" charset="0"/>
                <a:ea typeface="Calibri" panose="020F0502020204030204" pitchFamily="34" charset="0"/>
                <a:cs typeface="Arial" panose="020B0604020202020204" pitchFamily="34" charset="0"/>
              </a:rPr>
              <a:t> active </a:t>
            </a:r>
            <a:r>
              <a:rPr lang="fr-FR" sz="2000" dirty="0" err="1">
                <a:effectLst/>
                <a:latin typeface="Trebuchet MS" panose="020B0603020202020204" pitchFamily="34" charset="0"/>
                <a:ea typeface="Calibri" panose="020F0502020204030204" pitchFamily="34" charset="0"/>
                <a:cs typeface="Arial" panose="020B0604020202020204" pitchFamily="34" charset="0"/>
              </a:rPr>
              <a:t>extrase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din</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florile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frunzele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uleiul</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și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trichomii</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acestei</a:t>
            </a:r>
            <a:r>
              <a:rPr lang="fr-FR" sz="2000" dirty="0">
                <a:effectLst/>
                <a:latin typeface="Trebuchet MS" panose="020B0603020202020204" pitchFamily="34" charset="0"/>
                <a:ea typeface="Calibri" panose="020F0502020204030204" pitchFamily="34" charset="0"/>
                <a:cs typeface="Arial" panose="020B0604020202020204" pitchFamily="34" charset="0"/>
              </a:rPr>
              <a:t> plante au </a:t>
            </a:r>
            <a:r>
              <a:rPr lang="fr-FR" sz="2000" dirty="0" err="1">
                <a:effectLst/>
                <a:latin typeface="Trebuchet MS" panose="020B0603020202020204" pitchFamily="34" charset="0"/>
                <a:ea typeface="Calibri" panose="020F0502020204030204" pitchFamily="34" charset="0"/>
                <a:cs typeface="Arial" panose="020B0604020202020204" pitchFamily="34" charset="0"/>
              </a:rPr>
              <a:t>prezentat</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activitate</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citotoxică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antibacteriană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antioxidantă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antihipertensivă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antipiretică</a:t>
            </a:r>
            <a:r>
              <a:rPr lang="fr-FR" sz="2000" dirty="0">
                <a:effectLst/>
                <a:latin typeface="Trebuchet MS" panose="020B0603020202020204" pitchFamily="34" charset="0"/>
                <a:ea typeface="Calibri" panose="020F0502020204030204" pitchFamily="34" charset="0"/>
                <a:cs typeface="Arial" panose="020B0604020202020204" pitchFamily="34" charset="0"/>
              </a:rPr>
              <a:t> </a:t>
            </a:r>
            <a:r>
              <a:rPr lang="fr-FR" sz="2000" dirty="0" err="1">
                <a:effectLst/>
                <a:latin typeface="Trebuchet MS" panose="020B0603020202020204" pitchFamily="34" charset="0"/>
                <a:ea typeface="Calibri" panose="020F0502020204030204" pitchFamily="34" charset="0"/>
                <a:cs typeface="Arial" panose="020B0604020202020204" pitchFamily="34" charset="0"/>
              </a:rPr>
              <a:t>și</a:t>
            </a:r>
            <a:r>
              <a:rPr lang="fr-FR" sz="2000" dirty="0">
                <a:effectLst/>
                <a:latin typeface="Trebuchet MS" panose="020B0603020202020204" pitchFamily="34" charset="0"/>
                <a:ea typeface="Calibri" panose="020F0502020204030204" pitchFamily="34" charset="0"/>
                <a:cs typeface="Arial" panose="020B0604020202020204" pitchFamily="34" charset="0"/>
              </a:rPr>
              <a:t> de </a:t>
            </a:r>
            <a:r>
              <a:rPr lang="fr-FR" sz="2000" dirty="0" err="1">
                <a:effectLst/>
                <a:latin typeface="Trebuchet MS" panose="020B0603020202020204" pitchFamily="34" charset="0"/>
                <a:ea typeface="Calibri" panose="020F0502020204030204" pitchFamily="34" charset="0"/>
                <a:cs typeface="Arial" panose="020B0604020202020204" pitchFamily="34" charset="0"/>
              </a:rPr>
              <a:t>stimulare</a:t>
            </a:r>
            <a:r>
              <a:rPr lang="fr-FR" sz="2000" dirty="0">
                <a:effectLst/>
                <a:latin typeface="Trebuchet MS" panose="020B0603020202020204" pitchFamily="34" charset="0"/>
                <a:ea typeface="Calibri" panose="020F0502020204030204" pitchFamily="34" charset="0"/>
                <a:cs typeface="Arial" panose="020B0604020202020204" pitchFamily="34" charset="0"/>
              </a:rPr>
              <a:t> a </a:t>
            </a:r>
            <a:r>
              <a:rPr lang="fr-FR" sz="2000" dirty="0" err="1">
                <a:effectLst/>
                <a:latin typeface="Trebuchet MS" panose="020B0603020202020204" pitchFamily="34" charset="0"/>
                <a:ea typeface="Calibri" panose="020F0502020204030204" pitchFamily="34" charset="0"/>
                <a:cs typeface="Arial" panose="020B0604020202020204" pitchFamily="34" charset="0"/>
              </a:rPr>
              <a:t>apetitului</a:t>
            </a:r>
            <a:r>
              <a:rPr lang="fr-FR" sz="2000" dirty="0">
                <a:effectLst/>
                <a:latin typeface="Trebuchet MS" panose="020B0603020202020204" pitchFamily="34" charset="0"/>
                <a:ea typeface="Calibri" panose="020F0502020204030204" pitchFamily="34" charset="0"/>
                <a:cs typeface="Arial" panose="020B0604020202020204" pitchFamily="34" charset="0"/>
              </a:rPr>
              <a:t>.</a:t>
            </a:r>
            <a:endParaRPr lang="ro-RO" sz="2000" dirty="0"/>
          </a:p>
        </p:txBody>
      </p:sp>
    </p:spTree>
    <p:extLst>
      <p:ext uri="{BB962C8B-B14F-4D97-AF65-F5344CB8AC3E}">
        <p14:creationId xmlns:p14="http://schemas.microsoft.com/office/powerpoint/2010/main" val="1689004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EFD43E-4321-4803-3DC4-8D151529845E}"/>
              </a:ext>
            </a:extLst>
          </p:cNvPr>
          <p:cNvSpPr>
            <a:spLocks noGrp="1"/>
          </p:cNvSpPr>
          <p:nvPr>
            <p:ph idx="1"/>
          </p:nvPr>
        </p:nvSpPr>
        <p:spPr>
          <a:xfrm>
            <a:off x="813816" y="676656"/>
            <a:ext cx="8513064" cy="5996860"/>
          </a:xfrm>
        </p:spPr>
        <p:txBody>
          <a:bodyPr>
            <a:noAutofit/>
          </a:bodyPr>
          <a:lstStyle/>
          <a:p>
            <a:pPr marL="0" indent="0" algn="just">
              <a:spcBef>
                <a:spcPts val="600"/>
              </a:spcBef>
              <a:spcAft>
                <a:spcPts val="800"/>
              </a:spcAft>
              <a:buNone/>
              <a:tabLst>
                <a:tab pos="6000750" algn="l"/>
              </a:tabLst>
            </a:pP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Spre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deosebire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produsele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alimentare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bază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semințe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cele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care au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compoziție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frunze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lăstari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sunt</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număr</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semnificativ</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mai redus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pia</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ț</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a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din</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ț</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ara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noastr</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600"/>
              </a:spcBef>
              <a:spcAft>
                <a:spcPts val="800"/>
              </a:spcAft>
              <a:buNone/>
              <a:tabLst>
                <a:tab pos="6000750" algn="l"/>
              </a:tabLst>
            </a:pPr>
            <a:r>
              <a:rPr lang="fr-FR" sz="2000" dirty="0">
                <a:effectLst/>
                <a:latin typeface="Trebuchet MS" panose="020B0603020202020204" pitchFamily="34" charset="0"/>
                <a:ea typeface="Calibri" panose="020F0502020204030204" pitchFamily="34" charset="0"/>
                <a:cs typeface="Times New Roman" panose="02020603050405020304" pitchFamily="18" charset="0"/>
              </a:rPr>
              <a:t>Se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remarc</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o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diversitate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ceaiuri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medicinale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din</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frunze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care pot fi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achiziționate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din</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magazine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alimentare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rețele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retail</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sau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din</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farmacii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600"/>
              </a:spcBef>
              <a:spcAft>
                <a:spcPts val="800"/>
              </a:spcAft>
              <a:buNone/>
              <a:tabLst>
                <a:tab pos="6000750" algn="l"/>
              </a:tabLst>
            </a:pP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Ceaiurile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provin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din</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state membre ale UE: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Austria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gama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SONNENTOR, MEDHEMP), Germania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gama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ALVEUS),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Polonia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gama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BATOM)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sau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Slovenia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sunt</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recomandate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pentru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spcBef>
                <a:spcPts val="600"/>
              </a:spcBef>
              <a:spcAft>
                <a:spcPts val="800"/>
              </a:spcAft>
              <a:tabLst>
                <a:tab pos="6000750" algn="l"/>
              </a:tabLst>
            </a:pP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efectele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benefice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asupra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stării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sănătate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organismului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spcBef>
                <a:spcPts val="600"/>
              </a:spcBef>
              <a:spcAft>
                <a:spcPts val="800"/>
              </a:spcAft>
              <a:tabLst>
                <a:tab pos="6000750" algn="l"/>
              </a:tabLst>
            </a:pP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gustul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pl</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cut,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dulceag</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spcBef>
                <a:spcPts val="600"/>
              </a:spcBef>
              <a:spcAft>
                <a:spcPts val="800"/>
              </a:spcAft>
              <a:tabLst>
                <a:tab pos="6000750" algn="l"/>
              </a:tabLst>
            </a:pPr>
            <a:r>
              <a:rPr lang="fr-FR" sz="2000" dirty="0">
                <a:effectLst/>
                <a:latin typeface="Trebuchet MS" panose="020B0603020202020204" pitchFamily="34" charset="0"/>
                <a:ea typeface="Calibri" panose="020F0502020204030204" pitchFamily="34" charset="0"/>
                <a:cs typeface="Times New Roman" panose="02020603050405020304" pitchFamily="18" charset="0"/>
              </a:rPr>
              <a:t>“</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băutură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ideală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pentru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mâncărurile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picante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spcBef>
                <a:spcPts val="600"/>
              </a:spcBef>
              <a:spcAft>
                <a:spcPts val="800"/>
              </a:spcAft>
              <a:tabLst>
                <a:tab pos="6000750" algn="l"/>
              </a:tabLst>
            </a:pPr>
            <a:r>
              <a:rPr lang="fr-FR" sz="2000" dirty="0">
                <a:effectLst/>
                <a:latin typeface="Trebuchet MS" panose="020B0603020202020204" pitchFamily="34" charset="0"/>
                <a:ea typeface="Calibri" panose="020F0502020204030204" pitchFamily="34" charset="0"/>
                <a:cs typeface="Times New Roman" panose="02020603050405020304" pitchFamily="18" charset="0"/>
              </a:rPr>
              <a:t>“arma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secretă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pentru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un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somn</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profund</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a:effectLst/>
                <a:latin typeface="Trebuchet MS" panose="020B0603020202020204" pitchFamily="34" charset="0"/>
                <a:ea typeface="Calibri" panose="020F0502020204030204" pitchFamily="34" charset="0"/>
                <a:cs typeface="Times New Roman" panose="02020603050405020304" pitchFamily="18" charset="0"/>
              </a:rPr>
              <a:t>revigorant”</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spcBef>
                <a:spcPts val="600"/>
              </a:spcBef>
              <a:tabLst>
                <a:tab pos="6000750" algn="l"/>
              </a:tabLst>
            </a:pPr>
            <a:r>
              <a:rPr lang="fr-FR" sz="2000" dirty="0">
                <a:effectLst/>
                <a:latin typeface="Trebuchet MS" panose="020B0603020202020204" pitchFamily="34" charset="0"/>
                <a:ea typeface="Calibri" panose="020F0502020204030204" pitchFamily="34" charset="0"/>
                <a:cs typeface="Times New Roman" panose="02020603050405020304" pitchFamily="18" charset="0"/>
              </a:rPr>
              <a:t>“</a:t>
            </a:r>
            <a:r>
              <a:rPr lang="fr-FR" sz="2000" err="1">
                <a:effectLst/>
                <a:latin typeface="Trebuchet MS" panose="020B0603020202020204" pitchFamily="34" charset="0"/>
                <a:ea typeface="Calibri" panose="020F0502020204030204" pitchFamily="34" charset="0"/>
                <a:cs typeface="Times New Roman" panose="02020603050405020304" pitchFamily="18" charset="0"/>
              </a:rPr>
              <a:t>proprietăți</a:t>
            </a:r>
            <a:r>
              <a:rPr lang="fr-FR" sz="2000">
                <a:effectLst/>
                <a:latin typeface="Trebuchet MS" panose="020B0603020202020204" pitchFamily="34" charset="0"/>
                <a:ea typeface="Calibri" panose="020F0502020204030204" pitchFamily="34" charset="0"/>
                <a:cs typeface="Times New Roman" panose="02020603050405020304" pitchFamily="18" charset="0"/>
              </a:rPr>
              <a:t> analgezice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anticoagulante”.</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444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EFD43E-4321-4803-3DC4-8D151529845E}"/>
              </a:ext>
            </a:extLst>
          </p:cNvPr>
          <p:cNvSpPr>
            <a:spLocks noGrp="1"/>
          </p:cNvSpPr>
          <p:nvPr>
            <p:ph idx="1"/>
          </p:nvPr>
        </p:nvSpPr>
        <p:spPr>
          <a:xfrm>
            <a:off x="759630" y="1419925"/>
            <a:ext cx="8596668" cy="3880773"/>
          </a:xfrm>
        </p:spPr>
        <p:txBody>
          <a:bodyPr>
            <a:normAutofit/>
          </a:bodyPr>
          <a:lstStyle/>
          <a:p>
            <a:pPr algn="just">
              <a:lnSpc>
                <a:spcPct val="150000"/>
              </a:lnSpc>
            </a:pPr>
            <a:r>
              <a:rPr lang="ro-RO"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b="1" dirty="0" err="1">
                <a:effectLst/>
                <a:latin typeface="Trebuchet MS" panose="020B0603020202020204" pitchFamily="34" charset="0"/>
                <a:ea typeface="Calibri" panose="020F0502020204030204" pitchFamily="34" charset="0"/>
                <a:cs typeface="Times New Roman" panose="02020603050405020304" pitchFamily="18" charset="0"/>
              </a:rPr>
              <a:t>Anexa</a:t>
            </a:r>
            <a:r>
              <a:rPr lang="fr-FR" sz="2000" b="1" dirty="0">
                <a:effectLst/>
                <a:latin typeface="Trebuchet MS" panose="020B0603020202020204" pitchFamily="34" charset="0"/>
                <a:ea typeface="Calibri" panose="020F0502020204030204" pitchFamily="34" charset="0"/>
                <a:cs typeface="Times New Roman" panose="02020603050405020304" pitchFamily="18" charset="0"/>
              </a:rPr>
              <a:t> 1</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este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prezentată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o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gamă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reprezentativă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ceaiuri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ob</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ț</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inute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din</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frunze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flori,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frunze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flori,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ceai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verde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CBD, care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sunt</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comercializate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on line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promovate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men</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ț</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iuni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de s</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n</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ă</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tate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neautorizate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ce fac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referiri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la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afec</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ț</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iuni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ș</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i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propriet</a:t>
            </a:r>
            <a:r>
              <a:rPr lang="ro-RO" sz="2000" dirty="0" err="1">
                <a:effectLst/>
                <a:latin typeface="Trebuchet MS" panose="020B0603020202020204" pitchFamily="34" charset="0"/>
                <a:ea typeface="Calibri" panose="020F0502020204030204" pitchFamily="34" charset="0"/>
                <a:cs typeface="Times New Roman" panose="02020603050405020304" pitchFamily="18" charset="0"/>
              </a:rPr>
              <a:t>ăț</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i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terapeutice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interzise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î</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n mod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expres</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la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produsele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alimentare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tratează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nevralgiile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antireumatic</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înlătură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stările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depresive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insomniile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tratează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afecțiunile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gastrice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analgesic</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sedativ</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endParaRPr lang="ro-RO" sz="2000" dirty="0"/>
          </a:p>
        </p:txBody>
      </p:sp>
    </p:spTree>
    <p:extLst>
      <p:ext uri="{BB962C8B-B14F-4D97-AF65-F5344CB8AC3E}">
        <p14:creationId xmlns:p14="http://schemas.microsoft.com/office/powerpoint/2010/main" val="2861922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EFD43E-4321-4803-3DC4-8D151529845E}"/>
              </a:ext>
            </a:extLst>
          </p:cNvPr>
          <p:cNvSpPr>
            <a:spLocks noGrp="1"/>
          </p:cNvSpPr>
          <p:nvPr>
            <p:ph idx="1"/>
          </p:nvPr>
        </p:nvSpPr>
        <p:spPr>
          <a:xfrm>
            <a:off x="838200" y="1253330"/>
            <a:ext cx="8461248" cy="4681125"/>
          </a:xfrm>
        </p:spPr>
        <p:txBody>
          <a:bodyPr>
            <a:normAutofit/>
          </a:bodyPr>
          <a:lstStyle/>
          <a:p>
            <a:pPr algn="just">
              <a:lnSpc>
                <a:spcPct val="150000"/>
              </a:lnSpc>
            </a:pPr>
            <a:r>
              <a:rPr lang="fr-FR" sz="2000" b="1" dirty="0" err="1">
                <a:effectLst/>
                <a:latin typeface="Trebuchet MS" panose="020B0603020202020204" pitchFamily="34" charset="0"/>
                <a:ea typeface="Calibri" panose="020F0502020204030204" pitchFamily="34" charset="0"/>
                <a:cs typeface="Times New Roman" panose="02020603050405020304" pitchFamily="18" charset="0"/>
              </a:rPr>
              <a:t>Extractele</a:t>
            </a:r>
            <a:r>
              <a:rPr lang="fr-FR" sz="2000" b="1" dirty="0">
                <a:effectLst/>
                <a:latin typeface="Trebuchet MS" panose="020B0603020202020204" pitchFamily="34" charset="0"/>
                <a:ea typeface="Calibri" panose="020F0502020204030204" pitchFamily="34" charset="0"/>
                <a:cs typeface="Times New Roman" panose="02020603050405020304" pitchFamily="18" charset="0"/>
              </a:rPr>
              <a:t> CBD</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sunt</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folosite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pentru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 formula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suplimente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alimentare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prezente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pia</a:t>
            </a:r>
            <a:r>
              <a:rPr lang="ro-RO" sz="2000" dirty="0" err="1">
                <a:effectLst/>
                <a:latin typeface="Trebuchet MS" panose="020B0603020202020204" pitchFamily="34" charset="0"/>
                <a:ea typeface="Calibri" panose="020F0502020204030204" pitchFamily="34" charset="0"/>
                <a:cs typeface="Times New Roman" panose="02020603050405020304" pitchFamily="18" charset="0"/>
              </a:rPr>
              <a:t>ță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sub</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form</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uleiuri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capsule,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tincturi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sau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jeleuri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comestibile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care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sunt</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recomandate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pentru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 relaxa,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reduce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anxietatea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atenua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durerea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îmbunătăți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calitatea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somnului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Cea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mai mare parte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dintre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produsele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CBD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Ulei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canabidiol</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Ulei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CBD;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Ulei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a:effectLst/>
                <a:latin typeface="Trebuchet MS" panose="020B0603020202020204" pitchFamily="34" charset="0"/>
                <a:ea typeface="Calibri" panose="020F0502020204030204" pitchFamily="34" charset="0"/>
                <a:cs typeface="Times New Roman" panose="02020603050405020304" pitchFamily="18" charset="0"/>
              </a:rPr>
              <a:t>CBD ș.</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sunt</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însă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comercializate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ilegal</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ca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suplimente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alimentare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sub</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forma </a:t>
            </a:r>
            <a:r>
              <a:rPr lang="fr-FR" sz="2000" err="1">
                <a:effectLst/>
                <a:latin typeface="Trebuchet MS" panose="020B0603020202020204" pitchFamily="34" charset="0"/>
                <a:ea typeface="Calibri" panose="020F0502020204030204" pitchFamily="34" charset="0"/>
                <a:cs typeface="Times New Roman" panose="02020603050405020304" pitchFamily="18" charset="0"/>
              </a:rPr>
              <a:t>lichidă</a:t>
            </a:r>
            <a:r>
              <a:rPr lang="fr-FR" sz="2000">
                <a:effectLst/>
                <a:latin typeface="Trebuchet MS" panose="020B0603020202020204" pitchFamily="34" charset="0"/>
                <a:ea typeface="Calibri" panose="020F0502020204030204" pitchFamily="34" charset="0"/>
                <a:cs typeface="Times New Roman" panose="02020603050405020304" pitchFamily="18" charset="0"/>
              </a:rPr>
              <a:t> </a:t>
            </a:r>
            <a:r>
              <a:rPr lang="ro-RO" sz="2000">
                <a:effectLst/>
                <a:latin typeface="Trebuchet MS" panose="020B0603020202020204" pitchFamily="34" charset="0"/>
                <a:ea typeface="Calibri" panose="020F0502020204030204" pitchFamily="34" charset="0"/>
                <a:cs typeface="Times New Roman" panose="02020603050405020304" pitchFamily="18" charset="0"/>
              </a:rPr>
              <a:t>(flacoane) </a:t>
            </a:r>
            <a:r>
              <a:rPr lang="fr-FR" sz="2000">
                <a:effectLst/>
                <a:latin typeface="Trebuchet MS" panose="020B0603020202020204" pitchFamily="34" charset="0"/>
                <a:ea typeface="Calibri" panose="020F0502020204030204" pitchFamily="34" charset="0"/>
                <a:cs typeface="Times New Roman" panose="02020603050405020304" pitchFamily="18" charset="0"/>
              </a:rPr>
              <a:t>sau </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de capsule,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fără</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notificare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sunt</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însoțite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mențiuni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sănătate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nepermise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referitoare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la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proprietăți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tratare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vindecare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sau</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prevenire</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unor</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afecțiuni</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dirty="0" err="1">
                <a:effectLst/>
                <a:latin typeface="Trebuchet MS" panose="020B0603020202020204" pitchFamily="34" charset="0"/>
                <a:ea typeface="Calibri" panose="020F0502020204030204" pitchFamily="34" charset="0"/>
                <a:cs typeface="Times New Roman" panose="02020603050405020304" pitchFamily="18" charset="0"/>
              </a:rPr>
              <a:t>inclusiv</a:t>
            </a:r>
            <a:r>
              <a:rPr lang="fr-FR" sz="2000" dirty="0">
                <a:effectLst/>
                <a:latin typeface="Trebuchet MS" panose="020B0603020202020204" pitchFamily="34" charset="0"/>
                <a:ea typeface="Calibri" panose="020F0502020204030204" pitchFamily="34" charset="0"/>
                <a:cs typeface="Times New Roman" panose="02020603050405020304" pitchFamily="18" charset="0"/>
              </a:rPr>
              <a:t> </a:t>
            </a:r>
            <a:r>
              <a:rPr lang="fr-FR" sz="2000">
                <a:effectLst/>
                <a:latin typeface="Trebuchet MS" panose="020B0603020202020204" pitchFamily="34" charset="0"/>
                <a:ea typeface="Calibri" panose="020F0502020204030204" pitchFamily="34" charset="0"/>
                <a:cs typeface="Times New Roman" panose="02020603050405020304" pitchFamily="18" charset="0"/>
              </a:rPr>
              <a:t>cancer.</a:t>
            </a:r>
            <a:r>
              <a:rPr lang="ro-RO" sz="2000">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2665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EFD43E-4321-4803-3DC4-8D151529845E}"/>
              </a:ext>
            </a:extLst>
          </p:cNvPr>
          <p:cNvSpPr>
            <a:spLocks noGrp="1"/>
          </p:cNvSpPr>
          <p:nvPr>
            <p:ph idx="1"/>
          </p:nvPr>
        </p:nvSpPr>
        <p:spPr>
          <a:xfrm>
            <a:off x="513347" y="497305"/>
            <a:ext cx="10122569" cy="5983706"/>
          </a:xfrm>
        </p:spPr>
        <p:txBody>
          <a:bodyPr>
            <a:noAutofit/>
          </a:bodyPr>
          <a:lstStyle/>
          <a:p>
            <a:pPr>
              <a:lnSpc>
                <a:spcPct val="115000"/>
              </a:lnSpc>
              <a:spcBef>
                <a:spcPts val="600"/>
              </a:spcBef>
              <a:tabLst>
                <a:tab pos="6000750" algn="l"/>
              </a:tabLst>
            </a:pPr>
            <a:r>
              <a:rPr lang="en-US" sz="2000" b="1" i="1" dirty="0" err="1">
                <a:effectLst/>
                <a:latin typeface="Trebuchet MS" panose="020B0603020202020204" pitchFamily="34" charset="0"/>
                <a:ea typeface="Calibri" panose="020F0502020204030204" pitchFamily="34" charset="0"/>
                <a:cs typeface="Times New Roman" panose="02020603050405020304" pitchFamily="18" charset="0"/>
              </a:rPr>
              <a:t>Studiul</a:t>
            </a:r>
            <a:r>
              <a:rPr lang="en-US" sz="2000" b="1" i="1"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privind</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potențialul</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ridicat</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utilizare</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semințelor</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în</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scop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alimentar</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ca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sursă</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valoroasă</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proteină</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vegetală</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aminoacizi</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esențiali</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lipide/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acizi</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grași</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nesaturați</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vitamine</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2000" b="1" i="1"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i="1" spc="-15" dirty="0" err="1">
                <a:effectLst/>
                <a:latin typeface="Trebuchet MS" panose="020B0603020202020204" pitchFamily="34" charset="0"/>
                <a:ea typeface="Calibri" panose="020F0502020204030204" pitchFamily="34" charset="0"/>
                <a:cs typeface="Times New Roman" panose="02020603050405020304" pitchFamily="18" charset="0"/>
              </a:rPr>
              <a:t>minerale</a:t>
            </a:r>
            <a:r>
              <a:rPr lang="en-US" sz="2000" b="1" spc="-15"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600"/>
              </a:spcBef>
              <a:tabLst>
                <a:tab pos="6000750" algn="l"/>
              </a:tabLst>
            </a:pP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Conținutul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n </a:t>
            </a:r>
            <a:r>
              <a:rPr lang="ro-RO" sz="2000" dirty="0" err="1">
                <a:effectLst/>
                <a:latin typeface="Trebuchet MS" panose="020B0603020202020204" pitchFamily="34" charset="0"/>
                <a:ea typeface="Calibri" panose="020F0502020204030204" pitchFamily="34" charset="0"/>
                <a:cs typeface="Times New Roman" panose="02020603050405020304" pitchFamily="18" charset="0"/>
              </a:rPr>
              <a:t>macronutrienți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al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semin</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ț</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elor</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s-a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ncadrat</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ntre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25–35% lipide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compoziția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acizilor</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grași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perfect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echilibrată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20–25%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proteine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a:effectLst/>
                <a:latin typeface="Arial" panose="020B0604020202020204" pitchFamily="34" charset="0"/>
                <a:ea typeface="Calibri" panose="020F0502020204030204" pitchFamily="34" charset="0"/>
                <a:cs typeface="Times New Roman" panose="02020603050405020304" pitchFamily="18" charset="0"/>
              </a:rPr>
              <a:t>​​(</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ușor</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digerat</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bogate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aminoacizi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esențiali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20</a:t>
            </a:r>
            <a:r>
              <a:rPr lang="en-US" sz="2000" dirty="0">
                <a:effectLst/>
                <a:latin typeface="Trebuchet MS" panose="020B0603020202020204" pitchFamily="34" charset="0"/>
                <a:ea typeface="Calibri" panose="020F0502020204030204" pitchFamily="34" charset="0"/>
                <a:cs typeface="Trebuchet MS" panose="020B0603020202020204" pitchFamily="34" charset="0"/>
              </a:rPr>
              <a:t>–</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30%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carbohidra</a:t>
            </a:r>
            <a:r>
              <a:rPr lang="en-US" sz="2000" dirty="0" err="1">
                <a:effectLst/>
                <a:latin typeface="Trebuchet MS" panose="020B0603020202020204" pitchFamily="34" charset="0"/>
                <a:ea typeface="Calibri" panose="020F0502020204030204" pitchFamily="34" charset="0"/>
                <a:cs typeface="Trebuchet MS" panose="020B0603020202020204" pitchFamily="34" charset="0"/>
              </a:rPr>
              <a:t>ț</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fibre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alimentare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solubile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ș</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insolubile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600"/>
              </a:spcBef>
              <a:tabLst>
                <a:tab pos="6000750" algn="l"/>
              </a:tabLst>
            </a:pP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Dintre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micronutrien</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ț</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se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remarc</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mineralele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(P, K, Mg, Ca, Na, Fe, Mn, Zn, Cu),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vitaminele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err="1">
                <a:effectLst/>
                <a:latin typeface="Trebuchet MS" panose="020B0603020202020204" pitchFamily="34" charset="0"/>
                <a:ea typeface="Calibri" panose="020F0502020204030204" pitchFamily="34" charset="0"/>
                <a:cs typeface="Times New Roman" panose="02020603050405020304" pitchFamily="18" charset="0"/>
              </a:rPr>
              <a:t>vitamina</a:t>
            </a:r>
            <a:r>
              <a:rPr lang="en-US" sz="2000">
                <a:effectLst/>
                <a:latin typeface="Trebuchet MS" panose="020B0603020202020204" pitchFamily="34" charset="0"/>
                <a:ea typeface="Calibri" panose="020F0502020204030204" pitchFamily="34" charset="0"/>
                <a:cs typeface="Times New Roman" panose="02020603050405020304" pitchFamily="18" charset="0"/>
              </a:rPr>
              <a:t> E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ș</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vitaminele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din </a:t>
            </a:r>
            <a:r>
              <a:rPr lang="en-US" sz="2000" err="1">
                <a:effectLst/>
                <a:latin typeface="Trebuchet MS" panose="020B0603020202020204" pitchFamily="34" charset="0"/>
                <a:ea typeface="Calibri" panose="020F0502020204030204" pitchFamily="34" charset="0"/>
                <a:cs typeface="Times New Roman" panose="02020603050405020304" pitchFamily="18" charset="0"/>
              </a:rPr>
              <a:t>complexul</a:t>
            </a:r>
            <a:r>
              <a:rPr lang="en-US" sz="2000">
                <a:effectLst/>
                <a:latin typeface="Trebuchet MS" panose="020B0603020202020204" pitchFamily="34" charset="0"/>
                <a:ea typeface="Calibri" panose="020F0502020204030204" pitchFamily="34" charset="0"/>
                <a:cs typeface="Times New Roman" panose="02020603050405020304" pitchFamily="18" charset="0"/>
              </a:rPr>
              <a:t> B</a:t>
            </a:r>
            <a:r>
              <a:rPr lang="ro-RO" sz="2000">
                <a:effectLst/>
                <a:latin typeface="Trebuchet MS" panose="020B0603020202020204" pitchFamily="34" charset="0"/>
                <a:ea typeface="Calibri" panose="020F0502020204030204" pitchFamily="34" charset="0"/>
                <a:cs typeface="Times New Roman" panose="02020603050405020304" pitchFamily="18" charset="0"/>
              </a:rPr>
              <a:t> -</a:t>
            </a:r>
            <a:r>
              <a:rPr lang="en-US" sz="200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niacină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riboflavină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tiamină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piridoxină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acid folic)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ș</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fitonutrienții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tocoferoli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err="1">
                <a:effectLst/>
                <a:latin typeface="Trebuchet MS" panose="020B0603020202020204" pitchFamily="34" charset="0"/>
                <a:ea typeface="Calibri" panose="020F0502020204030204" pitchFamily="34" charset="0"/>
                <a:cs typeface="Times New Roman" panose="02020603050405020304" pitchFamily="18" charset="0"/>
              </a:rPr>
              <a:t>carotenoizi</a:t>
            </a:r>
            <a:r>
              <a:rPr lang="en-US" sz="2000">
                <a:effectLst/>
                <a:latin typeface="Trebuchet MS" panose="020B0603020202020204" pitchFamily="34" charset="0"/>
                <a:ea typeface="Calibri" panose="020F0502020204030204" pitchFamily="34" charset="0"/>
                <a:cs typeface="Times New Roman" panose="02020603050405020304" pitchFamily="18" charset="0"/>
              </a:rPr>
              <a:t> </a:t>
            </a:r>
            <a:r>
              <a:rPr lang="ro-RO" sz="2000">
                <a:effectLst/>
                <a:latin typeface="Trebuchet MS" panose="020B0603020202020204" pitchFamily="34" charset="0"/>
                <a:ea typeface="Calibri" panose="020F0502020204030204" pitchFamily="34" charset="0"/>
                <a:cs typeface="Times New Roman" panose="02020603050405020304" pitchFamily="18" charset="0"/>
              </a:rPr>
              <a:t>ș</a:t>
            </a:r>
            <a:r>
              <a:rPr lang="en-US" sz="2000">
                <a:effectLst/>
                <a:latin typeface="Trebuchet MS" panose="020B0603020202020204" pitchFamily="34" charset="0"/>
                <a:ea typeface="Calibri" panose="020F0502020204030204" pitchFamily="34" charset="0"/>
                <a:cs typeface="Times New Roman" panose="02020603050405020304" pitchFamily="18" charset="0"/>
              </a:rPr>
              <a:t>i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steroli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cunoscuți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mai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ales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pentru</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activitatea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lor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antioxidantă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600"/>
              </a:spcBef>
              <a:tabLst>
                <a:tab pos="6000750" algn="l"/>
              </a:tabLst>
            </a:pP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Compoziția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semințelor</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este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influențată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modul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prelucrare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primară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sau</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avansată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procesare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rafinare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tipul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produs</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obținut</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ulei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făină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sau</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pudră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proteica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genotipul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fenotipul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cărora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le apar</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ț</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in, precum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factorii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mediu</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Variabilitatea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afecteaz</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totodat</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proprietățile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fizico-chimice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senzoriale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ale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semințelor</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5087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184B77-53CC-392F-A64B-42AC47A77363}"/>
              </a:ext>
            </a:extLst>
          </p:cNvPr>
          <p:cNvSpPr>
            <a:spLocks noGrp="1"/>
          </p:cNvSpPr>
          <p:nvPr>
            <p:ph idx="1"/>
          </p:nvPr>
        </p:nvSpPr>
        <p:spPr>
          <a:xfrm>
            <a:off x="368969" y="401053"/>
            <a:ext cx="10250905" cy="6295169"/>
          </a:xfrm>
        </p:spPr>
        <p:txBody>
          <a:bodyPr>
            <a:noAutofit/>
          </a:bodyPr>
          <a:lstStyle/>
          <a:p>
            <a:pPr>
              <a:spcBef>
                <a:spcPts val="600"/>
              </a:spcBef>
            </a:pPr>
            <a:r>
              <a:rPr lang="en-US" sz="2000" b="1" dirty="0">
                <a:effectLst/>
                <a:latin typeface="Trebuchet MS" panose="020B0603020202020204" pitchFamily="34" charset="0"/>
                <a:ea typeface="Calibri" panose="020F0502020204030204" pitchFamily="34" charset="0"/>
                <a:cs typeface="Times New Roman" panose="02020603050405020304" pitchFamily="18" charset="0"/>
              </a:rPr>
              <a:t>Din </a:t>
            </a:r>
            <a:r>
              <a:rPr lang="en-US" sz="2000" b="1" dirty="0" err="1">
                <a:effectLst/>
                <a:latin typeface="Trebuchet MS" panose="020B0603020202020204" pitchFamily="34" charset="0"/>
                <a:ea typeface="Calibri" panose="020F0502020204030204" pitchFamily="34" charset="0"/>
                <a:cs typeface="Times New Roman" panose="02020603050405020304" pitchFamily="18" charset="0"/>
              </a:rPr>
              <a:t>punct</a:t>
            </a:r>
            <a:r>
              <a:rPr lang="en-US" sz="2000" b="1"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a:effectLst/>
                <a:latin typeface="Trebuchet MS" panose="020B0603020202020204" pitchFamily="34" charset="0"/>
                <a:ea typeface="Calibri" panose="020F0502020204030204" pitchFamily="34" charset="0"/>
                <a:cs typeface="Times New Roman" panose="02020603050405020304" pitchFamily="18" charset="0"/>
              </a:rPr>
              <a:t>de </a:t>
            </a:r>
            <a:r>
              <a:rPr lang="ro-RO" sz="2000" b="1">
                <a:effectLst/>
                <a:latin typeface="Trebuchet MS" panose="020B0603020202020204" pitchFamily="34" charset="0"/>
                <a:ea typeface="Calibri" panose="020F0502020204030204" pitchFamily="34" charset="0"/>
                <a:cs typeface="Times New Roman" panose="02020603050405020304" pitchFamily="18" charset="0"/>
              </a:rPr>
              <a:t>v</a:t>
            </a:r>
            <a:r>
              <a:rPr lang="en-US" sz="2000" b="1">
                <a:effectLst/>
                <a:latin typeface="Trebuchet MS" panose="020B0603020202020204" pitchFamily="34" charset="0"/>
                <a:ea typeface="Calibri" panose="020F0502020204030204" pitchFamily="34" charset="0"/>
                <a:cs typeface="Times New Roman" panose="02020603050405020304" pitchFamily="18" charset="0"/>
              </a:rPr>
              <a:t>edere </a:t>
            </a:r>
            <a:r>
              <a:rPr lang="en-US" sz="2000" b="1" dirty="0">
                <a:effectLst/>
                <a:latin typeface="Trebuchet MS" panose="020B0603020202020204" pitchFamily="34" charset="0"/>
                <a:ea typeface="Calibri" panose="020F0502020204030204" pitchFamily="34" charset="0"/>
                <a:cs typeface="Times New Roman" panose="02020603050405020304" pitchFamily="18" charset="0"/>
              </a:rPr>
              <a:t>al </a:t>
            </a:r>
            <a:r>
              <a:rPr lang="en-US" sz="2000" b="1" dirty="0" err="1">
                <a:effectLst/>
                <a:latin typeface="Trebuchet MS" panose="020B0603020202020204" pitchFamily="34" charset="0"/>
                <a:ea typeface="Calibri" panose="020F0502020204030204" pitchFamily="34" charset="0"/>
                <a:cs typeface="Times New Roman" panose="02020603050405020304" pitchFamily="18" charset="0"/>
              </a:rPr>
              <a:t>compozi</a:t>
            </a:r>
            <a:r>
              <a:rPr lang="ro-RO" sz="2000" b="1" dirty="0">
                <a:effectLst/>
                <a:latin typeface="Trebuchet MS" panose="020B0603020202020204" pitchFamily="34" charset="0"/>
                <a:ea typeface="Calibri" panose="020F0502020204030204" pitchFamily="34" charset="0"/>
                <a:cs typeface="Times New Roman" panose="02020603050405020304" pitchFamily="18" charset="0"/>
              </a:rPr>
              <a:t>ț</a:t>
            </a:r>
            <a:r>
              <a:rPr lang="en-US" sz="2000" b="1" dirty="0" err="1">
                <a:effectLst/>
                <a:latin typeface="Trebuchet MS" panose="020B0603020202020204" pitchFamily="34" charset="0"/>
                <a:ea typeface="Calibri" panose="020F0502020204030204" pitchFamily="34" charset="0"/>
                <a:cs typeface="Times New Roman" panose="02020603050405020304" pitchFamily="18" charset="0"/>
              </a:rPr>
              <a:t>iei</a:t>
            </a:r>
            <a:r>
              <a:rPr lang="en-US" sz="2000" b="1"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dirty="0" err="1">
                <a:effectLst/>
                <a:latin typeface="Trebuchet MS" panose="020B0603020202020204" pitchFamily="34" charset="0"/>
                <a:ea typeface="Calibri" panose="020F0502020204030204" pitchFamily="34" charset="0"/>
                <a:cs typeface="Times New Roman" panose="02020603050405020304" pitchFamily="18" charset="0"/>
              </a:rPr>
              <a:t>biochimice</a:t>
            </a:r>
            <a:r>
              <a:rPr lang="en-US" sz="2000" b="1" dirty="0">
                <a:effectLst/>
                <a:latin typeface="Trebuchet MS" panose="020B0603020202020204" pitchFamily="34" charset="0"/>
                <a:ea typeface="Calibri" panose="020F0502020204030204" pitchFamily="34" charset="0"/>
                <a:cs typeface="Times New Roman" panose="02020603050405020304" pitchFamily="18" charset="0"/>
              </a:rPr>
              <a:t>:</a:t>
            </a:r>
          </a:p>
          <a:p>
            <a:pPr indent="457200" algn="just">
              <a:lnSpc>
                <a:spcPct val="115000"/>
              </a:lnSpc>
              <a:spcBef>
                <a:spcPts val="600"/>
              </a:spcBef>
            </a:pP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Compuși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fenolici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sunt bine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reprezentati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găsindu</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-se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uleiul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n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cantit</a:t>
            </a:r>
            <a:r>
              <a:rPr lang="ro-RO" sz="2000" dirty="0" err="1">
                <a:effectLst/>
                <a:latin typeface="Trebuchet MS" panose="020B0603020202020204" pitchFamily="34" charset="0"/>
                <a:ea typeface="Calibri" panose="020F0502020204030204" pitchFamily="34" charset="0"/>
                <a:cs typeface="Times New Roman" panose="02020603050405020304" pitchFamily="18" charset="0"/>
              </a:rPr>
              <a:t>ăț</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mult</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mai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mari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decât</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uleiul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semințe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in, de canola, de soia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sau</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floarea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soarelui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Ace</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ș</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tia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sunt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antioxidanți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hidrofili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naturali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cu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proprietăți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antimicrobiene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care pe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lângă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beneficiile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pentru</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sănătate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exercitate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i="1" dirty="0">
                <a:effectLst/>
                <a:latin typeface="Trebuchet MS" panose="020B0603020202020204" pitchFamily="34" charset="0"/>
                <a:ea typeface="Calibri" panose="020F0502020204030204" pitchFamily="34" charset="0"/>
                <a:cs typeface="Times New Roman" panose="02020603050405020304" pitchFamily="18" charset="0"/>
              </a:rPr>
              <a:t>in vivo</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au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ș</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un impact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semnificativ</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asupra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stabilității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proprietăților</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senzoriale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caracteristicilor</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nutriționale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ale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uleiurilor</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15000"/>
              </a:lnSpc>
              <a:spcBef>
                <a:spcPts val="600"/>
              </a:spcBef>
            </a:pPr>
            <a:r>
              <a:rPr lang="ro-RO" sz="2000" dirty="0" err="1">
                <a:effectLst/>
                <a:latin typeface="Trebuchet MS" panose="020B0603020202020204" pitchFamily="34" charset="0"/>
                <a:ea typeface="Calibri" panose="020F0502020204030204" pitchFamily="34" charset="0"/>
                <a:cs typeface="Calibri" panose="020F0502020204030204" pitchFamily="34" charset="0"/>
              </a:rPr>
              <a:t>Fitosterolii</a:t>
            </a:r>
            <a:r>
              <a:rPr lang="en-US" sz="2000" dirty="0">
                <a:effectLst/>
                <a:latin typeface="Trebuchet MS" panose="020B0603020202020204" pitchFamily="34" charset="0"/>
                <a:ea typeface="Calibri" panose="020F0502020204030204" pitchFamily="34" charset="0"/>
                <a:cs typeface="Calibri" panose="020F0502020204030204" pitchFamily="34" charset="0"/>
              </a:rPr>
              <a:t> au o </a:t>
            </a:r>
            <a:r>
              <a:rPr lang="en-US" sz="2000" dirty="0" err="1">
                <a:effectLst/>
                <a:latin typeface="Trebuchet MS" panose="020B0603020202020204" pitchFamily="34" charset="0"/>
                <a:ea typeface="Calibri" panose="020F0502020204030204" pitchFamily="34" charset="0"/>
                <a:cs typeface="Calibri" panose="020F0502020204030204" pitchFamily="34" charset="0"/>
              </a:rPr>
              <a:t>structură</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asemănătoare</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colesterolului</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fiind</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ro-RO" sz="2000" dirty="0">
                <a:effectLst/>
                <a:latin typeface="Trebuchet MS" panose="020B0603020202020204" pitchFamily="34" charset="0"/>
                <a:ea typeface="Calibri" panose="020F0502020204030204" pitchFamily="34" charset="0"/>
                <a:cs typeface="Calibri" panose="020F0502020204030204" pitchFamily="34" charset="0"/>
              </a:rPr>
              <a:t>cuantificați</a:t>
            </a:r>
            <a:r>
              <a:rPr lang="en-US" sz="2000" dirty="0">
                <a:effectLst/>
                <a:latin typeface="Trebuchet MS" panose="020B0603020202020204" pitchFamily="34" charset="0"/>
                <a:ea typeface="Calibri" panose="020F0502020204030204" pitchFamily="34" charset="0"/>
                <a:cs typeface="Calibri" panose="020F0502020204030204" pitchFamily="34" charset="0"/>
              </a:rPr>
              <a:t> la </a:t>
            </a:r>
            <a:r>
              <a:rPr lang="en-US" sz="2000" dirty="0" err="1">
                <a:effectLst/>
                <a:latin typeface="Trebuchet MS" panose="020B0603020202020204" pitchFamily="34" charset="0"/>
                <a:ea typeface="Calibri" panose="020F0502020204030204" pitchFamily="34" charset="0"/>
                <a:cs typeface="Calibri" panose="020F0502020204030204" pitchFamily="34" charset="0"/>
              </a:rPr>
              <a:t>aproape</a:t>
            </a:r>
            <a:r>
              <a:rPr lang="en-US" sz="2000" dirty="0">
                <a:effectLst/>
                <a:latin typeface="Trebuchet MS" panose="020B0603020202020204" pitchFamily="34" charset="0"/>
                <a:ea typeface="Calibri" panose="020F0502020204030204" pitchFamily="34" charset="0"/>
                <a:cs typeface="Calibri" panose="020F0502020204030204" pitchFamily="34" charset="0"/>
              </a:rPr>
              <a:t> 280 mg/100 g </a:t>
            </a:r>
            <a:r>
              <a:rPr lang="en-US" sz="2000" dirty="0" err="1">
                <a:effectLst/>
                <a:latin typeface="Trebuchet MS" panose="020B0603020202020204" pitchFamily="34" charset="0"/>
                <a:ea typeface="Calibri" panose="020F0502020204030204" pitchFamily="34" charset="0"/>
                <a:cs typeface="Calibri" panose="020F0502020204030204" pitchFamily="34" charset="0"/>
              </a:rPr>
              <a:t>în</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ulei</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și</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aproximativ</a:t>
            </a:r>
            <a:r>
              <a:rPr lang="en-US" sz="2000" dirty="0">
                <a:effectLst/>
                <a:latin typeface="Trebuchet MS" panose="020B0603020202020204" pitchFamily="34" charset="0"/>
                <a:ea typeface="Calibri" panose="020F0502020204030204" pitchFamily="34" charset="0"/>
                <a:cs typeface="Calibri" panose="020F0502020204030204" pitchFamily="34" charset="0"/>
              </a:rPr>
              <a:t> 124 mg </a:t>
            </a:r>
            <a:r>
              <a:rPr lang="en-US" sz="2000" dirty="0" err="1">
                <a:effectLst/>
                <a:latin typeface="Trebuchet MS" panose="020B0603020202020204" pitchFamily="34" charset="0"/>
                <a:ea typeface="Calibri" panose="020F0502020204030204" pitchFamily="34" charset="0"/>
                <a:cs typeface="Calibri" panose="020F0502020204030204" pitchFamily="34" charset="0"/>
              </a:rPr>
              <a:t>în</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întreaga</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sămânță</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Cea</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mai</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reprezentativă</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izoformă</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este</a:t>
            </a:r>
            <a:r>
              <a:rPr lang="en-US" sz="2000" dirty="0">
                <a:effectLst/>
                <a:latin typeface="Trebuchet MS" panose="020B0603020202020204" pitchFamily="34" charset="0"/>
                <a:ea typeface="Calibri" panose="020F0502020204030204" pitchFamily="34" charset="0"/>
                <a:cs typeface="Calibri" panose="020F0502020204030204" pitchFamily="34" charset="0"/>
              </a:rPr>
              <a:t> β-</a:t>
            </a:r>
            <a:r>
              <a:rPr lang="en-US" sz="2000" dirty="0" err="1">
                <a:effectLst/>
                <a:latin typeface="Trebuchet MS" panose="020B0603020202020204" pitchFamily="34" charset="0"/>
                <a:ea typeface="Calibri" panose="020F0502020204030204" pitchFamily="34" charset="0"/>
                <a:cs typeface="Calibri" panose="020F0502020204030204" pitchFamily="34" charset="0"/>
              </a:rPr>
              <a:t>sitosterolul</a:t>
            </a:r>
            <a:r>
              <a:rPr lang="en-US" sz="2000" dirty="0">
                <a:effectLst/>
                <a:latin typeface="Trebuchet MS" panose="020B0603020202020204" pitchFamily="34" charset="0"/>
                <a:ea typeface="Calibri" panose="020F0502020204030204" pitchFamily="34" charset="0"/>
                <a:cs typeface="Calibri" panose="020F0502020204030204" pitchFamily="34" charset="0"/>
              </a:rPr>
              <a:t>, al </a:t>
            </a:r>
            <a:r>
              <a:rPr lang="en-US" sz="2000" dirty="0" err="1">
                <a:effectLst/>
                <a:latin typeface="Trebuchet MS" panose="020B0603020202020204" pitchFamily="34" charset="0"/>
                <a:ea typeface="Calibri" panose="020F0502020204030204" pitchFamily="34" charset="0"/>
                <a:cs typeface="Calibri" panose="020F0502020204030204" pitchFamily="34" charset="0"/>
              </a:rPr>
              <a:t>cărui</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con</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ț</a:t>
            </a:r>
            <a:r>
              <a:rPr lang="en-US" sz="2000" dirty="0" err="1">
                <a:effectLst/>
                <a:latin typeface="Trebuchet MS" panose="020B0603020202020204" pitchFamily="34" charset="0"/>
                <a:ea typeface="Calibri" panose="020F0502020204030204" pitchFamily="34" charset="0"/>
                <a:cs typeface="Calibri" panose="020F0502020204030204" pitchFamily="34" charset="0"/>
              </a:rPr>
              <a:t>inut</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variază</a:t>
            </a:r>
            <a:r>
              <a:rPr lang="en-US" sz="2000" dirty="0">
                <a:effectLst/>
                <a:latin typeface="Trebuchet MS" panose="020B0603020202020204" pitchFamily="34" charset="0"/>
                <a:ea typeface="Calibri" panose="020F0502020204030204" pitchFamily="34" charset="0"/>
                <a:cs typeface="Calibri" panose="020F0502020204030204" pitchFamily="34" charset="0"/>
              </a:rPr>
              <a:t> de la 54 mg </a:t>
            </a:r>
            <a:r>
              <a:rPr lang="en-US" sz="2000">
                <a:effectLst/>
                <a:latin typeface="Trebuchet MS" panose="020B0603020202020204" pitchFamily="34" charset="0"/>
                <a:ea typeface="Calibri" panose="020F0502020204030204" pitchFamily="34" charset="0"/>
                <a:cs typeface="Calibri" panose="020F0502020204030204" pitchFamily="34" charset="0"/>
              </a:rPr>
              <a:t>(sămânța) </a:t>
            </a:r>
            <a:r>
              <a:rPr lang="en-US" sz="2000" dirty="0">
                <a:effectLst/>
                <a:latin typeface="Trebuchet MS" panose="020B0603020202020204" pitchFamily="34" charset="0"/>
                <a:ea typeface="Calibri" panose="020F0502020204030204" pitchFamily="34" charset="0"/>
                <a:cs typeface="Calibri" panose="020F0502020204030204" pitchFamily="34" charset="0"/>
              </a:rPr>
              <a:t>la 190 mg/100 g (</a:t>
            </a:r>
            <a:r>
              <a:rPr lang="en-US" sz="2000" dirty="0" err="1">
                <a:effectLst/>
                <a:latin typeface="Trebuchet MS" panose="020B0603020202020204" pitchFamily="34" charset="0"/>
                <a:ea typeface="Calibri" panose="020F0502020204030204" pitchFamily="34" charset="0"/>
                <a:cs typeface="Calibri" panose="020F0502020204030204" pitchFamily="34" charset="0"/>
              </a:rPr>
              <a:t>ulei</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Acesta</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scade</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colesterolul</a:t>
            </a:r>
            <a:r>
              <a:rPr lang="en-US" sz="2000" dirty="0">
                <a:effectLst/>
                <a:latin typeface="Trebuchet MS" panose="020B0603020202020204" pitchFamily="34" charset="0"/>
                <a:ea typeface="Calibri" panose="020F0502020204030204" pitchFamily="34" charset="0"/>
                <a:cs typeface="Calibri" panose="020F0502020204030204" pitchFamily="34" charset="0"/>
              </a:rPr>
              <a:t>, are </a:t>
            </a:r>
            <a:r>
              <a:rPr lang="en-US" sz="2000" dirty="0" err="1">
                <a:effectLst/>
                <a:latin typeface="Trebuchet MS" panose="020B0603020202020204" pitchFamily="34" charset="0"/>
                <a:ea typeface="Calibri" panose="020F0502020204030204" pitchFamily="34" charset="0"/>
                <a:cs typeface="Calibri" panose="020F0502020204030204" pitchFamily="34" charset="0"/>
              </a:rPr>
              <a:t>efecte</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antiinflamatorii</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și</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antineoplazice</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15000"/>
              </a:lnSpc>
              <a:spcBef>
                <a:spcPts val="600"/>
              </a:spcBef>
            </a:pP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Carotenoizii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se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găsesc</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sub forma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xantofile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pigmenții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galbeni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din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uleiuri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caroteni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(β-</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carotenul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n principal), </a:t>
            </a:r>
            <a:r>
              <a:rPr lang="en-US" sz="2000" dirty="0" err="1">
                <a:effectLst/>
                <a:latin typeface="Trebuchet MS" panose="020B0603020202020204" pitchFamily="34" charset="0"/>
                <a:ea typeface="Calibri" panose="020F0502020204030204" pitchFamily="34" charset="0"/>
                <a:cs typeface="Calibri" panose="020F0502020204030204" pitchFamily="34" charset="0"/>
              </a:rPr>
              <a:t>luteina</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fiind</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cea</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mai</a:t>
            </a:r>
            <a:r>
              <a:rPr lang="en-US" sz="2000" dirty="0">
                <a:effectLst/>
                <a:latin typeface="Trebuchet MS" panose="020B0603020202020204" pitchFamily="34" charset="0"/>
                <a:ea typeface="Calibri" panose="020F0502020204030204" pitchFamily="34" charset="0"/>
                <a:cs typeface="Calibri" panose="020F0502020204030204" pitchFamily="34" charset="0"/>
              </a:rPr>
              <a:t> </a:t>
            </a:r>
            <a:r>
              <a:rPr lang="en-US" sz="2000" dirty="0" err="1">
                <a:effectLst/>
                <a:latin typeface="Trebuchet MS" panose="020B0603020202020204" pitchFamily="34" charset="0"/>
                <a:ea typeface="Calibri" panose="020F0502020204030204" pitchFamily="34" charset="0"/>
                <a:cs typeface="Calibri" panose="020F0502020204030204" pitchFamily="34" charset="0"/>
              </a:rPr>
              <a:t>abundentă</a:t>
            </a:r>
            <a:r>
              <a:rPr lang="en-US" sz="2000" dirty="0">
                <a:effectLst/>
                <a:latin typeface="Trebuchet MS" panose="020B0603020202020204" pitchFamily="34" charset="0"/>
                <a:ea typeface="Calibri" panose="020F0502020204030204" pitchFamily="34" charset="0"/>
                <a:cs typeface="Calibri" panose="020F0502020204030204" pitchFamily="34" charset="0"/>
              </a:rPr>
              <a:t>. 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u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acțiune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antioxidantă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reduc</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riscul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bolilor</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degenerative.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uleiul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semințe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fost</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confirmată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prezența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mai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multor</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terpene, β-</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cariofilenele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şi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mircenele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fiind</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găsite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cantități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mai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importante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a:t>
            </a:r>
            <a:endParaRPr lang="ro-RO"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4170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184B77-53CC-392F-A64B-42AC47A77363}"/>
              </a:ext>
            </a:extLst>
          </p:cNvPr>
          <p:cNvSpPr>
            <a:spLocks noGrp="1"/>
          </p:cNvSpPr>
          <p:nvPr>
            <p:ph idx="1"/>
          </p:nvPr>
        </p:nvSpPr>
        <p:spPr>
          <a:xfrm>
            <a:off x="484828" y="444084"/>
            <a:ext cx="10247339" cy="6413916"/>
          </a:xfrm>
        </p:spPr>
        <p:txBody>
          <a:bodyPr>
            <a:noAutofit/>
          </a:bodyPr>
          <a:lstStyle/>
          <a:p>
            <a:pPr algn="just">
              <a:lnSpc>
                <a:spcPct val="115000"/>
              </a:lnSpc>
              <a:spcBef>
                <a:spcPts val="600"/>
              </a:spcBef>
              <a:tabLst>
                <a:tab pos="6000750" algn="l"/>
              </a:tabLst>
            </a:pP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Semințele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reprezintă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o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sursă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energie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sustenabilă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datorită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conținutului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lor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echilibrat</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proteine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grăsimi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carbohidrați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a:t>
            </a:r>
            <a:r>
              <a:rPr lang="en-US" sz="2000" dirty="0">
                <a:solidFill>
                  <a:srgbClr val="000000"/>
                </a:solidFill>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600"/>
              </a:spcBef>
              <a:tabLst>
                <a:tab pos="6000750" algn="l"/>
              </a:tabLst>
            </a:pP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Consumul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regulat</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al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acestora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poate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contribui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la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menținerea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unei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flore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err="1">
                <a:effectLst/>
                <a:latin typeface="Trebuchet MS" panose="020B0603020202020204" pitchFamily="34" charset="0"/>
                <a:ea typeface="Calibri" panose="020F0502020204030204" pitchFamily="34" charset="0"/>
                <a:cs typeface="Times New Roman" panose="02020603050405020304" pitchFamily="18" charset="0"/>
              </a:rPr>
              <a:t>intestinale</a:t>
            </a:r>
            <a:r>
              <a:rPr lang="en-US" sz="2000">
                <a:effectLst/>
                <a:latin typeface="Trebuchet MS" panose="020B0603020202020204" pitchFamily="34" charset="0"/>
                <a:ea typeface="Calibri" panose="020F0502020204030204" pitchFamily="34" charset="0"/>
                <a:cs typeface="Times New Roman" panose="02020603050405020304" pitchFamily="18" charset="0"/>
              </a:rPr>
              <a:t> sănătoase</a:t>
            </a:r>
            <a:r>
              <a:rPr lang="ro-RO" sz="2000" dirty="0">
                <a:latin typeface="Trebuchet MS" panose="020B0603020202020204" pitchFamily="34" charset="0"/>
                <a:ea typeface="Calibri" panose="020F0502020204030204" pitchFamily="34" charset="0"/>
                <a:cs typeface="Times New Roman" panose="02020603050405020304" pitchFamily="18" charset="0"/>
              </a:rPr>
              <a:t>;</a:t>
            </a:r>
            <a:r>
              <a:rPr lang="en-US" sz="200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fibrele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insolubile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facilitează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tranzitul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intestinal,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prevenind</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constipația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favorizând</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detoxifierea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n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timp</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acizii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grași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esențiali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contribuie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la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menținerea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integrității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mucoasei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intestinale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la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reducerea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riscului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boli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inflamatorii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intestinale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600"/>
              </a:spcBef>
              <a:tabLst>
                <a:tab pos="6000750" algn="l"/>
              </a:tabLst>
            </a:pPr>
            <a:r>
              <a:rPr lang="en-US" sz="2000" dirty="0">
                <a:solidFill>
                  <a:srgbClr val="000000"/>
                </a:solidFill>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Arginina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aminoacid</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conținut</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într</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-o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cantitate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mare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2000">
                <a:effectLst/>
                <a:latin typeface="Trebuchet MS" panose="020B0603020202020204" pitchFamily="34" charset="0"/>
                <a:ea typeface="Calibri" panose="020F0502020204030204" pitchFamily="34" charset="0"/>
                <a:cs typeface="Times New Roman" panose="02020603050405020304" pitchFamily="18" charset="0"/>
              </a:rPr>
              <a:t>n semințe </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produce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oxid</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nitric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organism,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favorizează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dilatarea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relaxarea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vaselor</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sânge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contribuind</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astfel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la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scăderea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tensiunii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err="1">
                <a:effectLst/>
                <a:latin typeface="Trebuchet MS" panose="020B0603020202020204" pitchFamily="34" charset="0"/>
                <a:ea typeface="Calibri" panose="020F0502020204030204" pitchFamily="34" charset="0"/>
                <a:cs typeface="Times New Roman" panose="02020603050405020304" pitchFamily="18" charset="0"/>
              </a:rPr>
              <a:t>arteriale</a:t>
            </a:r>
            <a:r>
              <a:rPr lang="en-US" sz="2000">
                <a:effectLst/>
                <a:latin typeface="Trebuchet MS" panose="020B0603020202020204" pitchFamily="34" charset="0"/>
                <a:ea typeface="Calibri" panose="020F0502020204030204" pitchFamily="34" charset="0"/>
                <a:cs typeface="Times New Roman" panose="02020603050405020304" pitchFamily="18" charset="0"/>
              </a:rPr>
              <a:t> și </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implicit, la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diminuarea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riscului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infarct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miocardic</a:t>
            </a:r>
            <a:r>
              <a:rPr lang="en-US" sz="2000">
                <a:effectLst/>
                <a:latin typeface="Trebuchet MS" panose="020B0603020202020204" pitchFamily="34" charset="0"/>
                <a:ea typeface="Calibri" panose="020F0502020204030204" pitchFamily="34" charset="0"/>
                <a:cs typeface="Times New Roman" panose="02020603050405020304" pitchFamily="18" charset="0"/>
              </a:rPr>
              <a:t>.</a:t>
            </a:r>
            <a:r>
              <a:rPr lang="en-US" sz="2000">
                <a:effectLst/>
                <a:latin typeface="Trebuchet MS" panose="020B0603020202020204" pitchFamily="34" charset="0"/>
                <a:ea typeface="Calibri" panose="020F0502020204030204" pitchFamily="34" charset="0"/>
                <a:cs typeface="Calibri" panose="020F0502020204030204" pitchFamily="34" charset="0"/>
              </a:rPr>
              <a:t> </a:t>
            </a:r>
            <a:r>
              <a:rPr lang="ro-RO" sz="2000">
                <a:effectLst/>
                <a:latin typeface="Trebuchet MS" panose="020B0603020202020204" pitchFamily="34" charset="0"/>
                <a:ea typeface="Calibri" panose="020F0502020204030204" pitchFamily="34" charset="0"/>
                <a:cs typeface="Calibri" panose="020F0502020204030204" pitchFamily="34"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600"/>
              </a:spcBef>
              <a:tabLst>
                <a:tab pos="6000750" algn="l"/>
              </a:tabLst>
            </a:pP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Acizii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grași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omega-3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susțin</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funcția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cognitivă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reduc</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riscul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afecțiuni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neurologice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acidul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gamma-linolenic din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compoziția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semințelor</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poate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sc</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dea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efectele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prolactinei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ș</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a:t>
            </a:r>
            <a:r>
              <a:rPr lang="ro-RO" sz="2000" dirty="0" err="1">
                <a:effectLst/>
                <a:latin typeface="Trebuchet MS" panose="020B0603020202020204" pitchFamily="34" charset="0"/>
                <a:ea typeface="Calibri" panose="020F0502020204030204" pitchFamily="34" charset="0"/>
                <a:cs typeface="Times New Roman" panose="02020603050405020304" pitchFamily="18" charset="0"/>
              </a:rPr>
              <a:t>meliora</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 simptomele menopauzei și sindromului premenstrual, iar c</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ompușii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antiinflamatori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amelioreaz</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simptomato</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l</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ogia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n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cazul</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dermatitei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atopice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acneei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68996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EFD43E-4321-4803-3DC4-8D151529845E}"/>
              </a:ext>
            </a:extLst>
          </p:cNvPr>
          <p:cNvSpPr>
            <a:spLocks noGrp="1"/>
          </p:cNvSpPr>
          <p:nvPr>
            <p:ph idx="1"/>
          </p:nvPr>
        </p:nvSpPr>
        <p:spPr>
          <a:xfrm>
            <a:off x="276280" y="656971"/>
            <a:ext cx="9252729" cy="5544057"/>
          </a:xfrm>
        </p:spPr>
        <p:txBody>
          <a:bodyPr>
            <a:noAutofit/>
          </a:bodyPr>
          <a:lstStyle/>
          <a:p>
            <a:pPr indent="457200" algn="just">
              <a:lnSpc>
                <a:spcPct val="115000"/>
              </a:lnSpc>
              <a:spcAft>
                <a:spcPts val="1000"/>
              </a:spcAft>
            </a:pPr>
            <a:r>
              <a:rPr lang="ro-RO" sz="2000" dirty="0">
                <a:effectLst/>
                <a:latin typeface="Trebuchet MS" panose="020B0603020202020204" pitchFamily="34" charset="0"/>
                <a:ea typeface="Calibri" panose="020F0502020204030204" pitchFamily="34" charset="0"/>
                <a:cs typeface="Times New Roman" panose="02020603050405020304" pitchFamily="18" charset="0"/>
              </a:rPr>
              <a:t>Semințele de cânepă au devenit populare nu doar datorită beneficiilor lor nutriționale, ci și datorită versatilității în bucătărie, sustenabilității și gustului lor deosebit, ceea ce le permite integrarea în diverse rețete și diete, aducând un plus de savoare prin aroma plăcută și textura crocantă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15000"/>
              </a:lnSpc>
              <a:spcAft>
                <a:spcPts val="1000"/>
              </a:spcAft>
            </a:pP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Se pot consuma crude sau gătite, în salate de legume și fructe, </a:t>
            </a:r>
            <a:r>
              <a:rPr lang="ro-RO" sz="2000" dirty="0" err="1">
                <a:effectLst/>
                <a:latin typeface="Trebuchet MS" panose="020B0603020202020204" pitchFamily="34" charset="0"/>
                <a:ea typeface="Calibri" panose="020F0502020204030204" pitchFamily="34" charset="0"/>
                <a:cs typeface="Times New Roman" panose="02020603050405020304" pitchFamily="18" charset="0"/>
              </a:rPr>
              <a:t>musli</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 produse de panificație, rețete de paste și orez sau ca lapte de cânepă (o băutură</a:t>
            </a:r>
            <a:r>
              <a:rPr lang="ro-RO" sz="2000" dirty="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consistentă și plăcută la gust, asemănătoare laptelui de soia), pot fi folosite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drept condiment sau încorporate în aluaturi și prăjituri.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15000"/>
              </a:lnSpc>
              <a:spcAft>
                <a:spcPts val="1000"/>
              </a:spcAft>
            </a:pPr>
            <a:r>
              <a:rPr lang="ro-RO" sz="2000" dirty="0">
                <a:effectLst/>
                <a:latin typeface="Trebuchet MS" panose="020B0603020202020204" pitchFamily="34" charset="0"/>
                <a:ea typeface="Calibri" panose="020F0502020204030204" pitchFamily="34" charset="0"/>
                <a:cs typeface="Times New Roman" panose="02020603050405020304" pitchFamily="18" charset="0"/>
              </a:rPr>
              <a:t>Cercetările au arătat că soiurile românești de cânepă pot constitui baza unei diete sănătoase, deoarece varietățile de cânepă studiate îndeplinesc atât cerința legată de nivelul scăzut de THC (sub 0,3%), cât și pe cea legată de valoarea nutritivă ridicată (conținut de proteină, grăsime, minerale, fibre, acizi grași esențiali și aminoacizi esențiali). </a:t>
            </a:r>
            <a:endParaRPr lang="ro-RO" sz="2000" dirty="0"/>
          </a:p>
        </p:txBody>
      </p:sp>
    </p:spTree>
    <p:extLst>
      <p:ext uri="{BB962C8B-B14F-4D97-AF65-F5344CB8AC3E}">
        <p14:creationId xmlns:p14="http://schemas.microsoft.com/office/powerpoint/2010/main" val="2122043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184B77-53CC-392F-A64B-42AC47A77363}"/>
              </a:ext>
            </a:extLst>
          </p:cNvPr>
          <p:cNvSpPr>
            <a:spLocks noGrp="1"/>
          </p:cNvSpPr>
          <p:nvPr>
            <p:ph idx="1"/>
          </p:nvPr>
        </p:nvSpPr>
        <p:spPr>
          <a:xfrm>
            <a:off x="452745" y="572420"/>
            <a:ext cx="9220644" cy="5844422"/>
          </a:xfrm>
        </p:spPr>
        <p:txBody>
          <a:bodyPr>
            <a:noAutofit/>
          </a:bodyPr>
          <a:lstStyle/>
          <a:p>
            <a:pPr marL="57150" indent="228600" algn="just">
              <a:lnSpc>
                <a:spcPct val="150000"/>
              </a:lnSpc>
              <a:spcBef>
                <a:spcPts val="600"/>
              </a:spcBef>
            </a:pPr>
            <a:r>
              <a:rPr lang="en-US" sz="2000" dirty="0">
                <a:solidFill>
                  <a:srgbClr val="000000"/>
                </a:solidFill>
                <a:effectLst/>
                <a:highlight>
                  <a:srgbClr val="FFFFFF"/>
                </a:highlight>
                <a:ea typeface="Times New Roman" panose="02020603050405020304" pitchFamily="18" charset="0"/>
              </a:rPr>
              <a:t> </a:t>
            </a:r>
            <a:r>
              <a:rPr lang="ro-RO" sz="2000" dirty="0">
                <a:solidFill>
                  <a:srgbClr val="000000"/>
                </a:solidFill>
                <a:effectLst/>
                <a:highlight>
                  <a:srgbClr val="FFFFFF"/>
                </a:highlight>
                <a:ea typeface="Times New Roman" panose="02020603050405020304" pitchFamily="18" charset="0"/>
              </a:rPr>
              <a:t>În prezent, în România pot fi achiziționate din magazine alimentare/rețele de retail sau specializate atât uleiul de cânepă și semințele decorticate (“nucă”), cât și derivate din acestea (“făina”, “pudră proteică”, “fibre din semințe”), sau preparate (“unt vegetal din semințe de cânepă” ori “batoane proteice” pe bază de cânepă).</a:t>
            </a:r>
            <a:endParaRPr lang="ro-RO" sz="2000" dirty="0">
              <a:effectLst/>
              <a:highlight>
                <a:srgbClr val="FFFFFF"/>
              </a:highlight>
              <a:ea typeface="Times New Roman" panose="02020603050405020304" pitchFamily="18" charset="0"/>
            </a:endParaRPr>
          </a:p>
          <a:p>
            <a:pPr algn="just">
              <a:lnSpc>
                <a:spcPct val="150000"/>
              </a:lnSpc>
              <a:spcBef>
                <a:spcPts val="600"/>
              </a:spcBef>
              <a:tabLst>
                <a:tab pos="6000750" algn="l"/>
              </a:tabLst>
            </a:pPr>
            <a:r>
              <a:rPr lang="ro-RO" sz="2000" dirty="0">
                <a:effectLst/>
                <a:ea typeface="Calibri" panose="020F0502020204030204" pitchFamily="34" charset="0"/>
                <a:cs typeface="Times New Roman" panose="02020603050405020304" pitchFamily="18" charset="0"/>
              </a:rPr>
              <a:t>Ca tendință generală, remarcăm creșterea interesului operatorilor și al populației pentru comerțul </a:t>
            </a:r>
            <a:r>
              <a:rPr lang="ro-RO" sz="2000" i="1" dirty="0">
                <a:effectLst/>
                <a:ea typeface="Calibri" panose="020F0502020204030204" pitchFamily="34" charset="0"/>
                <a:cs typeface="Times New Roman" panose="02020603050405020304" pitchFamily="18" charset="0"/>
              </a:rPr>
              <a:t>on line</a:t>
            </a:r>
            <a:r>
              <a:rPr lang="ro-RO" sz="2000" dirty="0">
                <a:effectLst/>
                <a:ea typeface="Calibri" panose="020F0502020204030204" pitchFamily="34" charset="0"/>
                <a:cs typeface="Times New Roman" panose="02020603050405020304" pitchFamily="18" charset="0"/>
              </a:rPr>
              <a:t> și existența unui număr mare de platforme virtuale (site-uri specializate în vânzarea de produse naturale) prin care sunt comercializate diverse produse alimentare pe bază de cânepă (inclusiv „Extractul de canabis” și “CBD”, care se întâlnesc în unele sortimente de băuturi energizante, comercializate sub formă de doză, cum ar fi: </a:t>
            </a:r>
            <a:r>
              <a:rPr lang="ro-RO" sz="2000" dirty="0" err="1">
                <a:effectLst/>
                <a:ea typeface="Calibri" panose="020F0502020204030204" pitchFamily="34" charset="0"/>
                <a:cs typeface="Times New Roman" panose="02020603050405020304" pitchFamily="18" charset="0"/>
              </a:rPr>
              <a:t>Chillo</a:t>
            </a:r>
            <a:r>
              <a:rPr lang="ro-RO" sz="2000" dirty="0">
                <a:effectLst/>
                <a:ea typeface="Calibri" panose="020F0502020204030204" pitchFamily="34" charset="0"/>
                <a:cs typeface="Times New Roman" panose="02020603050405020304" pitchFamily="18" charset="0"/>
              </a:rPr>
              <a:t> </a:t>
            </a:r>
            <a:r>
              <a:rPr lang="ro-RO" sz="2000" dirty="0" err="1">
                <a:effectLst/>
                <a:ea typeface="Calibri" panose="020F0502020204030204" pitchFamily="34" charset="0"/>
                <a:cs typeface="Times New Roman" panose="02020603050405020304" pitchFamily="18" charset="0"/>
              </a:rPr>
              <a:t>Bio</a:t>
            </a:r>
            <a:r>
              <a:rPr lang="ro-RO" sz="2000" dirty="0">
                <a:effectLst/>
                <a:ea typeface="Calibri" panose="020F0502020204030204" pitchFamily="34" charset="0"/>
                <a:cs typeface="Times New Roman" panose="02020603050405020304" pitchFamily="18" charset="0"/>
              </a:rPr>
              <a:t> Energy </a:t>
            </a:r>
            <a:r>
              <a:rPr lang="ro-RO" sz="2000" dirty="0" err="1">
                <a:effectLst/>
                <a:ea typeface="Calibri" panose="020F0502020204030204" pitchFamily="34" charset="0"/>
                <a:cs typeface="Times New Roman" panose="02020603050405020304" pitchFamily="18" charset="0"/>
              </a:rPr>
              <a:t>Drink</a:t>
            </a:r>
            <a:r>
              <a:rPr lang="ro-RO" sz="2000" dirty="0">
                <a:effectLst/>
                <a:ea typeface="Calibri" panose="020F0502020204030204" pitchFamily="34" charset="0"/>
                <a:cs typeface="Times New Roman" panose="02020603050405020304" pitchFamily="18" charset="0"/>
              </a:rPr>
              <a:t>; </a:t>
            </a:r>
            <a:r>
              <a:rPr lang="ro-RO" sz="2000" dirty="0" err="1">
                <a:effectLst/>
                <a:ea typeface="Calibri" panose="020F0502020204030204" pitchFamily="34" charset="0"/>
                <a:cs typeface="Times New Roman" panose="02020603050405020304" pitchFamily="18" charset="0"/>
              </a:rPr>
              <a:t>So</a:t>
            </a:r>
            <a:r>
              <a:rPr lang="ro-RO" sz="2000" dirty="0">
                <a:effectLst/>
                <a:ea typeface="Calibri" panose="020F0502020204030204" pitchFamily="34" charset="0"/>
                <a:cs typeface="Times New Roman" panose="02020603050405020304" pitchFamily="18" charset="0"/>
              </a:rPr>
              <a:t> </a:t>
            </a:r>
            <a:r>
              <a:rPr lang="ro-RO" sz="2000" dirty="0" err="1">
                <a:effectLst/>
                <a:ea typeface="Calibri" panose="020F0502020204030204" pitchFamily="34" charset="0"/>
                <a:cs typeface="Times New Roman" panose="02020603050405020304" pitchFamily="18" charset="0"/>
              </a:rPr>
              <a:t>Stoned</a:t>
            </a:r>
            <a:r>
              <a:rPr lang="ro-RO" sz="2000" dirty="0">
                <a:effectLst/>
                <a:ea typeface="Calibri" panose="020F0502020204030204" pitchFamily="34" charset="0"/>
                <a:cs typeface="Times New Roman" panose="02020603050405020304" pitchFamily="18" charset="0"/>
              </a:rPr>
              <a:t> </a:t>
            </a:r>
            <a:r>
              <a:rPr lang="ro-RO" sz="2000">
                <a:effectLst/>
                <a:ea typeface="Calibri" panose="020F0502020204030204" pitchFamily="34" charset="0"/>
                <a:cs typeface="Times New Roman" panose="02020603050405020304" pitchFamily="18" charset="0"/>
              </a:rPr>
              <a:t>Energy Drink).</a:t>
            </a:r>
            <a:endParaRPr lang="ro-RO" sz="20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64656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184B77-53CC-392F-A64B-42AC47A77363}"/>
              </a:ext>
            </a:extLst>
          </p:cNvPr>
          <p:cNvSpPr>
            <a:spLocks noGrp="1"/>
          </p:cNvSpPr>
          <p:nvPr>
            <p:ph idx="1"/>
          </p:nvPr>
        </p:nvSpPr>
        <p:spPr>
          <a:xfrm>
            <a:off x="292323" y="331789"/>
            <a:ext cx="9236687" cy="6197348"/>
          </a:xfrm>
        </p:spPr>
        <p:txBody>
          <a:bodyPr>
            <a:normAutofit lnSpcReduction="10000"/>
          </a:bodyPr>
          <a:lstStyle/>
          <a:p>
            <a:pPr marL="0" indent="0" algn="just">
              <a:lnSpc>
                <a:spcPct val="107000"/>
              </a:lnSpc>
              <a:spcBef>
                <a:spcPts val="0"/>
              </a:spcBef>
              <a:spcAft>
                <a:spcPts val="600"/>
              </a:spcAft>
              <a:tabLst>
                <a:tab pos="6000750" algn="l"/>
              </a:tabLst>
            </a:pPr>
            <a:r>
              <a:rPr lang="ro-RO"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Obținută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prin</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măcinarea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semințelor</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decorticate, </a:t>
            </a:r>
            <a:r>
              <a:rPr lang="en-US" sz="1800" b="1" dirty="0" err="1">
                <a:effectLst/>
                <a:latin typeface="Trebuchet MS" panose="020B0603020202020204" pitchFamily="34" charset="0"/>
                <a:ea typeface="Calibri" panose="020F0502020204030204" pitchFamily="34" charset="0"/>
                <a:cs typeface="Times New Roman" panose="02020603050405020304" pitchFamily="18" charset="0"/>
              </a:rPr>
              <a:t>făina</a:t>
            </a:r>
            <a:r>
              <a:rPr lang="en-US" sz="1800" b="1"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b="1"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en-US" sz="1800" b="1"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bogată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proteine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ușor</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digerat</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se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recomandă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să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nu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lipsească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din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bucătărie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căci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poate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fi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inclusă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diverse preparate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combinații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există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rețete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mămăligă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pe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baz</a:t>
            </a:r>
            <a:r>
              <a:rPr lang="ro-RO" sz="1800" dirty="0">
                <a:effectLst/>
                <a:latin typeface="Trebuchet MS" panose="020B0603020202020204" pitchFamily="34" charset="0"/>
                <a:ea typeface="Calibri" panose="020F0502020204030204" pitchFamily="34" charset="0"/>
                <a:cs typeface="Times New Roman" panose="02020603050405020304" pitchFamily="18" charset="0"/>
              </a:rPr>
              <a:t>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făină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porumb</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cu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sau</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shake-</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uri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foarte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apreciate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la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micul</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dejun</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care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presupun</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asocierea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cu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fructe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proaspete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sezon</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polen</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crud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miere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albine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a:t>
            </a:r>
            <a:endParaRPr lang="ro-RO"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285750" algn="just">
              <a:lnSpc>
                <a:spcPct val="115000"/>
              </a:lnSpc>
              <a:spcBef>
                <a:spcPts val="0"/>
              </a:spcBef>
              <a:spcAft>
                <a:spcPts val="600"/>
              </a:spcAft>
            </a:pPr>
            <a:r>
              <a:rPr lang="en-US" sz="1800" dirty="0" err="1">
                <a:effectLst/>
                <a:latin typeface="Trebuchet MS" panose="020B0603020202020204" pitchFamily="34" charset="0"/>
                <a:ea typeface="Calibri" panose="020F0502020204030204" pitchFamily="34" charset="0"/>
                <a:cs typeface="Trebuchet MS" panose="020B0603020202020204" pitchFamily="34" charset="0"/>
              </a:rPr>
              <a:t>Î</a:t>
            </a:r>
            <a:r>
              <a:rPr lang="en-US" sz="1800" dirty="0" err="1">
                <a:effectLst/>
                <a:latin typeface="Trebuchet MS" panose="020B0603020202020204" pitchFamily="34" charset="0"/>
                <a:ea typeface="Calibri" panose="020F0502020204030204" pitchFamily="34" charset="0"/>
                <a:cs typeface="Calibri" panose="020F0502020204030204" pitchFamily="34" charset="0"/>
              </a:rPr>
              <a:t>n</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amestec</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cu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alte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1800" dirty="0">
                <a:effectLst/>
                <a:latin typeface="Trebuchet MS" panose="020B0603020202020204" pitchFamily="34" charset="0"/>
                <a:ea typeface="Calibri" panose="020F0502020204030204" pitchFamily="34" charset="0"/>
                <a:cs typeface="Times New Roman" panose="02020603050405020304" pitchFamily="18" charset="0"/>
              </a:rPr>
              <a:t>făinuri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rețete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pâine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biscuiți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fursecuri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sau</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prăjituri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este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recomandată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respectarea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unei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proporții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optime, de 20%. </a:t>
            </a:r>
            <a:endParaRPr lang="ro-RO"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285750" algn="just">
              <a:lnSpc>
                <a:spcPct val="115000"/>
              </a:lnSpc>
              <a:spcBef>
                <a:spcPts val="0"/>
              </a:spcBef>
              <a:spcAft>
                <a:spcPts val="600"/>
              </a:spcAft>
            </a:pPr>
            <a:r>
              <a:rPr lang="ro-RO" sz="1800" dirty="0">
                <a:effectLst/>
                <a:latin typeface="Trebuchet MS" panose="020B0603020202020204" pitchFamily="34" charset="0"/>
                <a:ea typeface="Calibri" panose="020F0502020204030204" pitchFamily="34" charset="0"/>
                <a:cs typeface="Calibri" panose="020F0502020204030204" pitchFamily="34" charset="0"/>
              </a:rPr>
              <a:t>Încorporarea</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Trebuchet MS" panose="020B0603020202020204" pitchFamily="34" charset="0"/>
              </a:rPr>
              <a:t>î</a:t>
            </a:r>
            <a:r>
              <a:rPr lang="en-US" sz="1800" dirty="0" err="1">
                <a:effectLst/>
                <a:latin typeface="Trebuchet MS" panose="020B0603020202020204" pitchFamily="34" charset="0"/>
                <a:ea typeface="Calibri" panose="020F0502020204030204" pitchFamily="34" charset="0"/>
                <a:cs typeface="Calibri" panose="020F0502020204030204" pitchFamily="34" charset="0"/>
              </a:rPr>
              <a:t>n</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produsele</a:t>
            </a:r>
            <a:r>
              <a:rPr lang="en-US" sz="1800" dirty="0">
                <a:effectLst/>
                <a:latin typeface="Trebuchet MS" panose="020B0603020202020204" pitchFamily="34" charset="0"/>
                <a:ea typeface="Calibri" panose="020F0502020204030204" pitchFamily="34" charset="0"/>
                <a:cs typeface="Calibri" panose="020F0502020204030204" pitchFamily="34" charset="0"/>
              </a:rPr>
              <a:t> din carne a </a:t>
            </a:r>
            <a:r>
              <a:rPr lang="en-US" sz="1800" dirty="0" err="1">
                <a:effectLst/>
                <a:latin typeface="Trebuchet MS" panose="020B0603020202020204" pitchFamily="34" charset="0"/>
                <a:ea typeface="Calibri" panose="020F0502020204030204" pitchFamily="34" charset="0"/>
                <a:cs typeface="Calibri" panose="020F0502020204030204" pitchFamily="34" charset="0"/>
              </a:rPr>
              <a:t>semințelor</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întregi</a:t>
            </a:r>
            <a:r>
              <a:rPr lang="en-US" sz="1800" dirty="0">
                <a:effectLst/>
                <a:latin typeface="Trebuchet MS" panose="020B0603020202020204" pitchFamily="34" charset="0"/>
                <a:ea typeface="Calibri" panose="020F0502020204030204" pitchFamily="34" charset="0"/>
                <a:cs typeface="Calibri" panose="020F0502020204030204" pitchFamily="34" charset="0"/>
              </a:rPr>
              <a:t> de </a:t>
            </a:r>
            <a:r>
              <a:rPr lang="en-US" sz="1800" dirty="0" err="1">
                <a:effectLst/>
                <a:latin typeface="Trebuchet MS" panose="020B0603020202020204" pitchFamily="34" charset="0"/>
                <a:ea typeface="Calibri" panose="020F0502020204030204" pitchFamily="34" charset="0"/>
                <a:cs typeface="Calibri" panose="020F0502020204030204" pitchFamily="34" charset="0"/>
              </a:rPr>
              <a:t>cânepă</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sau</a:t>
            </a:r>
            <a:r>
              <a:rPr lang="en-US" sz="1800" dirty="0">
                <a:effectLst/>
                <a:latin typeface="Trebuchet MS" panose="020B0603020202020204" pitchFamily="34" charset="0"/>
                <a:ea typeface="Calibri" panose="020F0502020204030204" pitchFamily="34" charset="0"/>
                <a:cs typeface="Calibri" panose="020F0502020204030204" pitchFamily="34" charset="0"/>
              </a:rPr>
              <a:t> a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produselor</a:t>
            </a:r>
            <a:r>
              <a:rPr lang="en-US" sz="1800" dirty="0">
                <a:effectLst/>
                <a:latin typeface="Trebuchet MS" panose="020B0603020202020204" pitchFamily="34" charset="0"/>
                <a:ea typeface="Calibri" panose="020F0502020204030204" pitchFamily="34" charset="0"/>
                <a:cs typeface="Calibri" panose="020F0502020204030204" pitchFamily="34" charset="0"/>
              </a:rPr>
              <a:t> derivate (</a:t>
            </a:r>
            <a:r>
              <a:rPr lang="en-US" sz="1800" dirty="0" err="1">
                <a:effectLst/>
                <a:latin typeface="Trebuchet MS" panose="020B0603020202020204" pitchFamily="34" charset="0"/>
                <a:ea typeface="Calibri" panose="020F0502020204030204" pitchFamily="34" charset="0"/>
                <a:cs typeface="Calibri" panose="020F0502020204030204" pitchFamily="34" charset="0"/>
              </a:rPr>
              <a:t>semințe</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decojite</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făină</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sau</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proteina</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a:effectLst/>
                <a:latin typeface="Arial" panose="020B0604020202020204" pitchFamily="34" charset="0"/>
                <a:ea typeface="Calibri" panose="020F0502020204030204" pitchFamily="34" charset="0"/>
                <a:cs typeface="Times New Roman" panose="02020603050405020304" pitchFamily="18" charset="0"/>
              </a:rPr>
              <a:t>​​</a:t>
            </a:r>
            <a:r>
              <a:rPr lang="en-US" sz="1800" dirty="0">
                <a:effectLst/>
                <a:latin typeface="Trebuchet MS" panose="020B0603020202020204" pitchFamily="34" charset="0"/>
                <a:ea typeface="Calibri" panose="020F0502020204030204" pitchFamily="34" charset="0"/>
                <a:cs typeface="Calibri" panose="020F0502020204030204" pitchFamily="34" charset="0"/>
              </a:rPr>
              <a:t>din </a:t>
            </a:r>
            <a:r>
              <a:rPr lang="en-US" sz="1800" dirty="0" err="1">
                <a:effectLst/>
                <a:latin typeface="Trebuchet MS" panose="020B0603020202020204" pitchFamily="34" charset="0"/>
                <a:ea typeface="Calibri" panose="020F0502020204030204" pitchFamily="34" charset="0"/>
                <a:cs typeface="Calibri" panose="020F0502020204030204" pitchFamily="34" charset="0"/>
              </a:rPr>
              <a:t>semin</a:t>
            </a:r>
            <a:r>
              <a:rPr lang="en-US" sz="1800" dirty="0" err="1">
                <a:effectLst/>
                <a:latin typeface="Trebuchet MS" panose="020B0603020202020204" pitchFamily="34" charset="0"/>
                <a:ea typeface="Calibri" panose="020F0502020204030204" pitchFamily="34" charset="0"/>
                <a:cs typeface="Trebuchet MS" panose="020B0603020202020204" pitchFamily="34" charset="0"/>
              </a:rPr>
              <a:t>ț</a:t>
            </a:r>
            <a:r>
              <a:rPr lang="en-US" sz="1800" dirty="0" err="1">
                <a:effectLst/>
                <a:latin typeface="Trebuchet MS" panose="020B0603020202020204" pitchFamily="34" charset="0"/>
                <a:ea typeface="Calibri" panose="020F0502020204030204" pitchFamily="34" charset="0"/>
                <a:cs typeface="Calibri" panose="020F0502020204030204" pitchFamily="34" charset="0"/>
              </a:rPr>
              <a:t>e</a:t>
            </a:r>
            <a:r>
              <a:rPr lang="en-US" sz="1800" dirty="0">
                <a:effectLst/>
                <a:latin typeface="Trebuchet MS" panose="020B0603020202020204" pitchFamily="34" charset="0"/>
                <a:ea typeface="Calibri" panose="020F0502020204030204" pitchFamily="34" charset="0"/>
                <a:cs typeface="Calibri" panose="020F0502020204030204" pitchFamily="34" charset="0"/>
              </a:rPr>
              <a:t>) se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practic</a:t>
            </a:r>
            <a:r>
              <a:rPr lang="ro-RO" sz="1800" dirty="0">
                <a:effectLst/>
                <a:latin typeface="Trebuchet MS" panose="020B0603020202020204" pitchFamily="34" charset="0"/>
                <a:ea typeface="Calibri" panose="020F0502020204030204" pitchFamily="34" charset="0"/>
                <a:cs typeface="Calibri" panose="020F0502020204030204" pitchFamily="34" charset="0"/>
              </a:rPr>
              <a:t>ă</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pentru</a:t>
            </a:r>
            <a:r>
              <a:rPr lang="en-US" sz="1800" dirty="0">
                <a:effectLst/>
                <a:latin typeface="Trebuchet MS" panose="020B0603020202020204" pitchFamily="34" charset="0"/>
                <a:ea typeface="Calibri" panose="020F0502020204030204" pitchFamily="34" charset="0"/>
                <a:cs typeface="Calibri" panose="020F0502020204030204" pitchFamily="34" charset="0"/>
              </a:rPr>
              <a:t> a </a:t>
            </a:r>
            <a:r>
              <a:rPr lang="en-US" sz="1800" dirty="0" err="1">
                <a:effectLst/>
                <a:latin typeface="Trebuchet MS" panose="020B0603020202020204" pitchFamily="34" charset="0"/>
                <a:ea typeface="Calibri" panose="020F0502020204030204" pitchFamily="34" charset="0"/>
                <a:cs typeface="Calibri" panose="020F0502020204030204" pitchFamily="34" charset="0"/>
              </a:rPr>
              <a:t>ameliora</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valoarea</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nutritiv</a:t>
            </a:r>
            <a:r>
              <a:rPr lang="en-US" sz="1800" dirty="0" err="1">
                <a:effectLst/>
                <a:latin typeface="Trebuchet MS" panose="020B0603020202020204" pitchFamily="34" charset="0"/>
                <a:ea typeface="Calibri" panose="020F0502020204030204" pitchFamily="34" charset="0"/>
                <a:cs typeface="Trebuchet MS" panose="020B0603020202020204" pitchFamily="34" charset="0"/>
              </a:rPr>
              <a:t>ă</a:t>
            </a:r>
            <a:r>
              <a:rPr lang="en-US" sz="1800" dirty="0">
                <a:effectLst/>
                <a:latin typeface="Trebuchet MS" panose="020B0603020202020204" pitchFamily="34" charset="0"/>
                <a:ea typeface="Calibri" panose="020F0502020204030204" pitchFamily="34" charset="0"/>
                <a:cs typeface="Trebuchet MS" panose="020B0603020202020204" pitchFamily="34" charset="0"/>
              </a:rPr>
              <a:t> </a:t>
            </a:r>
            <a:r>
              <a:rPr lang="en-US" sz="1800" dirty="0" err="1">
                <a:effectLst/>
                <a:latin typeface="Trebuchet MS" panose="020B0603020202020204" pitchFamily="34" charset="0"/>
                <a:ea typeface="Calibri" panose="020F0502020204030204" pitchFamily="34" charset="0"/>
                <a:cs typeface="Trebuchet MS" panose="020B0603020202020204" pitchFamily="34" charset="0"/>
              </a:rPr>
              <a:t>sau</a:t>
            </a:r>
            <a:r>
              <a:rPr lang="en-US" sz="1800" dirty="0">
                <a:effectLst/>
                <a:latin typeface="Trebuchet MS" panose="020B0603020202020204" pitchFamily="34" charset="0"/>
                <a:ea typeface="Calibri" panose="020F0502020204030204" pitchFamily="34" charset="0"/>
                <a:cs typeface="Trebuchet MS" panose="020B0603020202020204" pitchFamily="34" charset="0"/>
              </a:rPr>
              <a:t> </a:t>
            </a:r>
            <a:r>
              <a:rPr lang="en-US" sz="1800" dirty="0" err="1">
                <a:effectLst/>
                <a:latin typeface="Trebuchet MS" panose="020B0603020202020204" pitchFamily="34" charset="0"/>
                <a:ea typeface="Calibri" panose="020F0502020204030204" pitchFamily="34" charset="0"/>
                <a:cs typeface="Trebuchet MS" panose="020B0603020202020204" pitchFamily="34" charset="0"/>
              </a:rPr>
              <a:t>pentru</a:t>
            </a:r>
            <a:r>
              <a:rPr lang="en-US" sz="1800" dirty="0">
                <a:effectLst/>
                <a:latin typeface="Trebuchet MS" panose="020B0603020202020204" pitchFamily="34" charset="0"/>
                <a:ea typeface="Calibri" panose="020F0502020204030204" pitchFamily="34" charset="0"/>
                <a:cs typeface="Trebuchet MS" panose="020B0603020202020204" pitchFamily="34" charset="0"/>
              </a:rPr>
              <a:t> a </a:t>
            </a:r>
            <a:r>
              <a:rPr lang="en-US" sz="1800" dirty="0" err="1">
                <a:effectLst/>
                <a:latin typeface="Trebuchet MS" panose="020B0603020202020204" pitchFamily="34" charset="0"/>
                <a:ea typeface="Calibri" panose="020F0502020204030204" pitchFamily="34" charset="0"/>
                <a:cs typeface="Calibri" panose="020F0502020204030204" pitchFamily="34" charset="0"/>
              </a:rPr>
              <a:t>diversifica</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rețetele</a:t>
            </a:r>
            <a:r>
              <a:rPr lang="en-US" sz="1800" dirty="0">
                <a:effectLst/>
                <a:latin typeface="Trebuchet MS" panose="020B0603020202020204" pitchFamily="34" charset="0"/>
                <a:ea typeface="Calibri" panose="020F0502020204030204" pitchFamily="34" charset="0"/>
                <a:cs typeface="Trebuchet MS" panose="020B060302020202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pateurile</a:t>
            </a:r>
            <a:r>
              <a:rPr lang="en-US" sz="1800" dirty="0">
                <a:effectLst/>
                <a:latin typeface="Trebuchet MS" panose="020B0603020202020204" pitchFamily="34" charset="0"/>
                <a:ea typeface="Calibri" panose="020F0502020204030204" pitchFamily="34" charset="0"/>
                <a:cs typeface="Calibri" panose="020F0502020204030204" pitchFamily="34" charset="0"/>
              </a:rPr>
              <a:t> de </a:t>
            </a:r>
            <a:r>
              <a:rPr lang="en-US" sz="1800" dirty="0" err="1">
                <a:effectLst/>
                <a:latin typeface="Trebuchet MS" panose="020B0603020202020204" pitchFamily="34" charset="0"/>
                <a:ea typeface="Calibri" panose="020F0502020204030204" pitchFamily="34" charset="0"/>
                <a:cs typeface="Calibri" panose="020F0502020204030204" pitchFamily="34" charset="0"/>
              </a:rPr>
              <a:t>ficat</a:t>
            </a:r>
            <a:r>
              <a:rPr lang="en-US" sz="1800" dirty="0">
                <a:effectLst/>
                <a:latin typeface="Trebuchet MS" panose="020B0603020202020204" pitchFamily="34" charset="0"/>
                <a:ea typeface="Calibri" panose="020F0502020204030204" pitchFamily="34" charset="0"/>
                <a:cs typeface="Calibri" panose="020F0502020204030204" pitchFamily="34" charset="0"/>
              </a:rPr>
              <a:t>, de </a:t>
            </a:r>
            <a:r>
              <a:rPr lang="en-US" sz="1800" dirty="0" err="1">
                <a:effectLst/>
                <a:latin typeface="Trebuchet MS" panose="020B0603020202020204" pitchFamily="34" charset="0"/>
                <a:ea typeface="Calibri" panose="020F0502020204030204" pitchFamily="34" charset="0"/>
                <a:cs typeface="Calibri" panose="020F0502020204030204" pitchFamily="34" charset="0"/>
              </a:rPr>
              <a:t>exemplu</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fără</a:t>
            </a:r>
            <a:r>
              <a:rPr lang="en-US" sz="1800" dirty="0">
                <a:effectLst/>
                <a:latin typeface="Trebuchet MS" panose="020B0603020202020204" pitchFamily="34" charset="0"/>
                <a:ea typeface="Calibri" panose="020F0502020204030204" pitchFamily="34" charset="0"/>
                <a:cs typeface="Calibri" panose="020F0502020204030204" pitchFamily="34" charset="0"/>
              </a:rPr>
              <a:t> a </a:t>
            </a:r>
            <a:r>
              <a:rPr lang="en-US" sz="1800" dirty="0" err="1">
                <a:effectLst/>
                <a:latin typeface="Trebuchet MS" panose="020B0603020202020204" pitchFamily="34" charset="0"/>
                <a:ea typeface="Calibri" panose="020F0502020204030204" pitchFamily="34" charset="0"/>
                <a:cs typeface="Calibri" panose="020F0502020204030204" pitchFamily="34" charset="0"/>
              </a:rPr>
              <a:t>compromite</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proprietățile</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fizice</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și</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senzoriale</a:t>
            </a:r>
            <a:r>
              <a:rPr lang="en-US" sz="1800" dirty="0">
                <a:effectLst/>
                <a:latin typeface="Trebuchet MS" panose="020B0603020202020204" pitchFamily="34" charset="0"/>
                <a:ea typeface="Calibri" panose="020F0502020204030204" pitchFamily="34" charset="0"/>
                <a:cs typeface="Calibri" panose="020F0502020204030204" pitchFamily="34" charset="0"/>
              </a:rPr>
              <a:t> ale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produselor</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endParaRPr lang="ro-RO"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285750" algn="just">
              <a:lnSpc>
                <a:spcPct val="115000"/>
              </a:lnSpc>
              <a:spcBef>
                <a:spcPts val="0"/>
              </a:spcBef>
              <a:spcAft>
                <a:spcPts val="600"/>
              </a:spcAft>
            </a:pPr>
            <a:r>
              <a:rPr lang="en-US" sz="1800" dirty="0" err="1">
                <a:effectLst/>
                <a:latin typeface="Trebuchet MS" panose="020B0603020202020204" pitchFamily="34" charset="0"/>
                <a:ea typeface="Calibri" panose="020F0502020204030204" pitchFamily="34" charset="0"/>
                <a:cs typeface="Calibri" panose="020F0502020204030204" pitchFamily="34" charset="0"/>
              </a:rPr>
              <a:t>Proteinele</a:t>
            </a:r>
            <a:r>
              <a:rPr lang="en-US" sz="1800" dirty="0">
                <a:effectLst/>
                <a:latin typeface="Trebuchet MS" panose="020B0603020202020204" pitchFamily="34" charset="0"/>
                <a:ea typeface="Calibri" panose="020F0502020204030204" pitchFamily="34" charset="0"/>
                <a:cs typeface="Calibri" panose="020F0502020204030204" pitchFamily="34" charset="0"/>
              </a:rPr>
              <a:t> din </a:t>
            </a:r>
            <a:r>
              <a:rPr lang="en-US" sz="1800" dirty="0" err="1">
                <a:effectLst/>
                <a:latin typeface="Trebuchet MS" panose="020B0603020202020204" pitchFamily="34" charset="0"/>
                <a:ea typeface="Calibri" panose="020F0502020204030204" pitchFamily="34" charset="0"/>
                <a:cs typeface="Calibri" panose="020F0502020204030204" pitchFamily="34" charset="0"/>
              </a:rPr>
              <a:t>semințe</a:t>
            </a:r>
            <a:r>
              <a:rPr lang="en-US" sz="1800" dirty="0">
                <a:effectLst/>
                <a:latin typeface="Trebuchet MS" panose="020B0603020202020204" pitchFamily="34" charset="0"/>
                <a:ea typeface="Calibri" panose="020F0502020204030204" pitchFamily="34" charset="0"/>
                <a:cs typeface="Calibri" panose="020F0502020204030204" pitchFamily="34" charset="0"/>
              </a:rPr>
              <a:t> de </a:t>
            </a:r>
            <a:r>
              <a:rPr lang="en-US" sz="1800" dirty="0" err="1">
                <a:effectLst/>
                <a:latin typeface="Trebuchet MS" panose="020B0603020202020204" pitchFamily="34" charset="0"/>
                <a:ea typeface="Calibri" panose="020F0502020204030204" pitchFamily="34" charset="0"/>
                <a:cs typeface="Calibri" panose="020F0502020204030204" pitchFamily="34" charset="0"/>
              </a:rPr>
              <a:t>cânepă</a:t>
            </a:r>
            <a:r>
              <a:rPr lang="en-US" sz="1800" dirty="0">
                <a:effectLst/>
                <a:latin typeface="Trebuchet MS" panose="020B0603020202020204" pitchFamily="34" charset="0"/>
                <a:ea typeface="Calibri" panose="020F0502020204030204" pitchFamily="34" charset="0"/>
                <a:cs typeface="Calibri" panose="020F0502020204030204" pitchFamily="34" charset="0"/>
              </a:rPr>
              <a:t> au </a:t>
            </a:r>
            <a:r>
              <a:rPr lang="en-US" sz="1800" dirty="0" err="1">
                <a:effectLst/>
                <a:latin typeface="Trebuchet MS" panose="020B0603020202020204" pitchFamily="34" charset="0"/>
                <a:ea typeface="Calibri" panose="020F0502020204030204" pitchFamily="34" charset="0"/>
                <a:cs typeface="Calibri" panose="020F0502020204030204" pitchFamily="34" charset="0"/>
              </a:rPr>
              <a:t>fost</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utilizate</a:t>
            </a:r>
            <a:r>
              <a:rPr lang="en-US" sz="1800" dirty="0">
                <a:effectLst/>
                <a:latin typeface="Trebuchet MS" panose="020B0603020202020204" pitchFamily="34" charset="0"/>
                <a:ea typeface="Calibri" panose="020F0502020204030204" pitchFamily="34" charset="0"/>
                <a:cs typeface="Calibri" panose="020F0502020204030204" pitchFamily="34" charset="0"/>
              </a:rPr>
              <a:t> ca </a:t>
            </a:r>
            <a:r>
              <a:rPr lang="en-US" sz="1800" dirty="0" err="1">
                <a:effectLst/>
                <a:latin typeface="Trebuchet MS" panose="020B0603020202020204" pitchFamily="34" charset="0"/>
                <a:ea typeface="Calibri" panose="020F0502020204030204" pitchFamily="34" charset="0"/>
                <a:cs typeface="Calibri" panose="020F0502020204030204" pitchFamily="34" charset="0"/>
              </a:rPr>
              <a:t>aditiv</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pentru</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iaurt</a:t>
            </a:r>
            <a:r>
              <a:rPr lang="en-US" sz="1800" dirty="0">
                <a:effectLst/>
                <a:latin typeface="Trebuchet MS" panose="020B0603020202020204" pitchFamily="34" charset="0"/>
                <a:ea typeface="Calibri" panose="020F0502020204030204" pitchFamily="34" charset="0"/>
                <a:cs typeface="Calibri" panose="020F0502020204030204" pitchFamily="34" charset="0"/>
              </a:rPr>
              <a:t>, cu </a:t>
            </a:r>
            <a:r>
              <a:rPr lang="en-US" sz="1800" dirty="0" err="1">
                <a:effectLst/>
                <a:latin typeface="Trebuchet MS" panose="020B0603020202020204" pitchFamily="34" charset="0"/>
                <a:ea typeface="Calibri" panose="020F0502020204030204" pitchFamily="34" charset="0"/>
                <a:cs typeface="Calibri" panose="020F0502020204030204" pitchFamily="34" charset="0"/>
              </a:rPr>
              <a:t>scopul</a:t>
            </a:r>
            <a:r>
              <a:rPr lang="en-US" sz="1800" dirty="0">
                <a:effectLst/>
                <a:latin typeface="Trebuchet MS" panose="020B0603020202020204" pitchFamily="34" charset="0"/>
                <a:ea typeface="Calibri" panose="020F0502020204030204" pitchFamily="34" charset="0"/>
                <a:cs typeface="Calibri" panose="020F0502020204030204" pitchFamily="34" charset="0"/>
              </a:rPr>
              <a:t> de a-l </a:t>
            </a:r>
            <a:r>
              <a:rPr lang="en-US" sz="1800" dirty="0" err="1">
                <a:effectLst/>
                <a:latin typeface="Trebuchet MS" panose="020B0603020202020204" pitchFamily="34" charset="0"/>
                <a:ea typeface="Calibri" panose="020F0502020204030204" pitchFamily="34" charset="0"/>
                <a:cs typeface="Calibri" panose="020F0502020204030204" pitchFamily="34" charset="0"/>
              </a:rPr>
              <a:t>fortifica</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și</a:t>
            </a:r>
            <a:r>
              <a:rPr lang="en-US" sz="1800" dirty="0">
                <a:effectLst/>
                <a:latin typeface="Trebuchet MS" panose="020B0603020202020204" pitchFamily="34" charset="0"/>
                <a:ea typeface="Calibri" panose="020F0502020204030204" pitchFamily="34" charset="0"/>
                <a:cs typeface="Calibri" panose="020F0502020204030204" pitchFamily="34" charset="0"/>
              </a:rPr>
              <a:t> de a </a:t>
            </a:r>
            <a:r>
              <a:rPr lang="en-US" sz="1800" dirty="0" err="1">
                <a:effectLst/>
                <a:latin typeface="Trebuchet MS" panose="020B0603020202020204" pitchFamily="34" charset="0"/>
                <a:ea typeface="Calibri" panose="020F0502020204030204" pitchFamily="34" charset="0"/>
                <a:cs typeface="Calibri" panose="020F0502020204030204" pitchFamily="34" charset="0"/>
              </a:rPr>
              <a:t>obține</a:t>
            </a:r>
            <a:r>
              <a:rPr lang="en-US" sz="1800" dirty="0">
                <a:effectLst/>
                <a:latin typeface="Trebuchet MS" panose="020B0603020202020204" pitchFamily="34" charset="0"/>
                <a:ea typeface="Calibri" panose="020F0502020204030204" pitchFamily="34" charset="0"/>
                <a:cs typeface="Calibri" panose="020F0502020204030204" pitchFamily="34" charset="0"/>
              </a:rPr>
              <a:t> un </a:t>
            </a:r>
            <a:r>
              <a:rPr lang="en-US" sz="1800" dirty="0" err="1">
                <a:effectLst/>
                <a:latin typeface="Trebuchet MS" panose="020B0603020202020204" pitchFamily="34" charset="0"/>
                <a:ea typeface="Calibri" panose="020F0502020204030204" pitchFamily="34" charset="0"/>
                <a:cs typeface="Calibri" panose="020F0502020204030204" pitchFamily="34" charset="0"/>
              </a:rPr>
              <a:t>nou</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produs</a:t>
            </a:r>
            <a:r>
              <a:rPr lang="en-US" sz="1800" dirty="0">
                <a:effectLst/>
                <a:latin typeface="Trebuchet MS" panose="020B0603020202020204" pitchFamily="34" charset="0"/>
                <a:ea typeface="Calibri" panose="020F0502020204030204" pitchFamily="34" charset="0"/>
                <a:cs typeface="Calibri" panose="020F0502020204030204" pitchFamily="34" charset="0"/>
              </a:rPr>
              <a:t> cu </a:t>
            </a:r>
            <a:r>
              <a:rPr lang="en-US" sz="1800" dirty="0" err="1">
                <a:effectLst/>
                <a:latin typeface="Trebuchet MS" panose="020B0603020202020204" pitchFamily="34" charset="0"/>
                <a:ea typeface="Calibri" panose="020F0502020204030204" pitchFamily="34" charset="0"/>
                <a:cs typeface="Calibri" panose="020F0502020204030204" pitchFamily="34" charset="0"/>
              </a:rPr>
              <a:t>valoare</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nutritivă</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ridicată</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valoarea</a:t>
            </a:r>
            <a:r>
              <a:rPr lang="en-US" sz="1800" dirty="0">
                <a:effectLst/>
                <a:latin typeface="Trebuchet MS" panose="020B0603020202020204" pitchFamily="34" charset="0"/>
                <a:ea typeface="Calibri" panose="020F0502020204030204" pitchFamily="34" charset="0"/>
                <a:cs typeface="Calibri" panose="020F0502020204030204" pitchFamily="34" charset="0"/>
              </a:rPr>
              <a:t> pH-</a:t>
            </a:r>
            <a:r>
              <a:rPr lang="en-US" sz="1800" dirty="0" err="1">
                <a:effectLst/>
                <a:latin typeface="Trebuchet MS" panose="020B0603020202020204" pitchFamily="34" charset="0"/>
                <a:ea typeface="Calibri" panose="020F0502020204030204" pitchFamily="34" charset="0"/>
                <a:cs typeface="Calibri" panose="020F0502020204030204" pitchFamily="34" charset="0"/>
              </a:rPr>
              <a:t>ului</a:t>
            </a:r>
            <a:r>
              <a:rPr lang="en-US" sz="1800" dirty="0">
                <a:effectLst/>
                <a:latin typeface="Trebuchet MS" panose="020B0603020202020204" pitchFamily="34" charset="0"/>
                <a:ea typeface="Calibri" panose="020F0502020204030204" pitchFamily="34" charset="0"/>
                <a:cs typeface="Calibri" panose="020F0502020204030204" pitchFamily="34" charset="0"/>
              </a:rPr>
              <a:t> s-a </a:t>
            </a:r>
            <a:r>
              <a:rPr lang="en-US" sz="1800" dirty="0" err="1">
                <a:effectLst/>
                <a:latin typeface="Trebuchet MS" panose="020B0603020202020204" pitchFamily="34" charset="0"/>
                <a:ea typeface="Calibri" panose="020F0502020204030204" pitchFamily="34" charset="0"/>
                <a:cs typeface="Calibri" panose="020F0502020204030204" pitchFamily="34" charset="0"/>
              </a:rPr>
              <a:t>redus</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si</a:t>
            </a:r>
            <a:r>
              <a:rPr lang="en-US" sz="1800" dirty="0">
                <a:effectLst/>
                <a:latin typeface="Trebuchet MS" panose="020B0603020202020204" pitchFamily="34" charset="0"/>
                <a:ea typeface="Calibri" panose="020F0502020204030204" pitchFamily="34" charset="0"/>
                <a:cs typeface="Calibri" panose="020F0502020204030204" pitchFamily="34" charset="0"/>
              </a:rPr>
              <a:t> a </a:t>
            </a:r>
            <a:r>
              <a:rPr lang="en-US" sz="1800" dirty="0" err="1">
                <a:effectLst/>
                <a:latin typeface="Trebuchet MS" panose="020B0603020202020204" pitchFamily="34" charset="0"/>
                <a:ea typeface="Calibri" panose="020F0502020204030204" pitchFamily="34" charset="0"/>
                <a:cs typeface="Calibri" panose="020F0502020204030204" pitchFamily="34" charset="0"/>
              </a:rPr>
              <a:t>cre</a:t>
            </a:r>
            <a:r>
              <a:rPr lang="en-US" sz="1800" dirty="0" err="1">
                <a:effectLst/>
                <a:latin typeface="Trebuchet MS" panose="020B0603020202020204" pitchFamily="34" charset="0"/>
                <a:ea typeface="Calibri" panose="020F0502020204030204" pitchFamily="34" charset="0"/>
                <a:cs typeface="Trebuchet MS" panose="020B0603020202020204" pitchFamily="34" charset="0"/>
              </a:rPr>
              <a:t>scut</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acidit</a:t>
            </a:r>
            <a:r>
              <a:rPr lang="en-US" sz="1800" dirty="0" err="1">
                <a:effectLst/>
                <a:latin typeface="Trebuchet MS" panose="020B0603020202020204" pitchFamily="34" charset="0"/>
                <a:ea typeface="Calibri" panose="020F0502020204030204" pitchFamily="34" charset="0"/>
                <a:cs typeface="Trebuchet MS" panose="020B0603020202020204" pitchFamily="34" charset="0"/>
              </a:rPr>
              <a:t>atea</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iaurtului</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prin</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Trebuchet MS" panose="020B0603020202020204" pitchFamily="34" charset="0"/>
              </a:rPr>
              <a:t>î</a:t>
            </a:r>
            <a:r>
              <a:rPr lang="en-US" sz="1800" dirty="0" err="1">
                <a:effectLst/>
                <a:latin typeface="Trebuchet MS" panose="020B0603020202020204" pitchFamily="34" charset="0"/>
                <a:ea typeface="Calibri" panose="020F0502020204030204" pitchFamily="34" charset="0"/>
                <a:cs typeface="Calibri" panose="020F0502020204030204" pitchFamily="34" charset="0"/>
              </a:rPr>
              <a:t>mbun</a:t>
            </a:r>
            <a:r>
              <a:rPr lang="en-US" sz="1800" dirty="0" err="1">
                <a:effectLst/>
                <a:latin typeface="Trebuchet MS" panose="020B0603020202020204" pitchFamily="34" charset="0"/>
                <a:ea typeface="Calibri" panose="020F0502020204030204" pitchFamily="34" charset="0"/>
                <a:cs typeface="Trebuchet MS" panose="020B0603020202020204" pitchFamily="34" charset="0"/>
              </a:rPr>
              <a:t>ă</a:t>
            </a:r>
            <a:r>
              <a:rPr lang="en-US" sz="1800" dirty="0" err="1">
                <a:effectLst/>
                <a:latin typeface="Trebuchet MS" panose="020B0603020202020204" pitchFamily="34" charset="0"/>
                <a:ea typeface="Calibri" panose="020F0502020204030204" pitchFamily="34" charset="0"/>
                <a:cs typeface="Calibri" panose="020F0502020204030204" pitchFamily="34" charset="0"/>
              </a:rPr>
              <a:t>t</a:t>
            </a:r>
            <a:r>
              <a:rPr lang="en-US" sz="1800" dirty="0" err="1">
                <a:effectLst/>
                <a:latin typeface="Trebuchet MS" panose="020B0603020202020204" pitchFamily="34" charset="0"/>
                <a:ea typeface="Calibri" panose="020F0502020204030204" pitchFamily="34" charset="0"/>
                <a:cs typeface="Trebuchet MS" panose="020B0603020202020204" pitchFamily="34" charset="0"/>
              </a:rPr>
              <a:t>ăț</a:t>
            </a:r>
            <a:r>
              <a:rPr lang="en-US" sz="1800" dirty="0" err="1">
                <a:effectLst/>
                <a:latin typeface="Trebuchet MS" panose="020B0603020202020204" pitchFamily="34" charset="0"/>
                <a:ea typeface="Calibri" panose="020F0502020204030204" pitchFamily="34" charset="0"/>
                <a:cs typeface="Calibri" panose="020F0502020204030204" pitchFamily="34" charset="0"/>
              </a:rPr>
              <a:t>irea</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activității</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bacteriilor</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lactice</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endParaRPr lang="ro-RO"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285750" algn="just">
              <a:lnSpc>
                <a:spcPct val="115000"/>
              </a:lnSpc>
              <a:spcBef>
                <a:spcPts val="0"/>
              </a:spcBef>
              <a:spcAft>
                <a:spcPts val="600"/>
              </a:spcAft>
            </a:pPr>
            <a:r>
              <a:rPr lang="en-US" sz="1800" dirty="0" err="1">
                <a:effectLst/>
                <a:latin typeface="Trebuchet MS" panose="020B0603020202020204" pitchFamily="34" charset="0"/>
                <a:ea typeface="Calibri" panose="020F0502020204030204" pitchFamily="34" charset="0"/>
                <a:cs typeface="Calibri" panose="020F0502020204030204" pitchFamily="34" charset="0"/>
              </a:rPr>
              <a:t>Prepararea</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izolatului</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proteic</a:t>
            </a:r>
            <a:r>
              <a:rPr lang="en-US" sz="1800" dirty="0">
                <a:effectLst/>
                <a:latin typeface="Trebuchet MS" panose="020B0603020202020204" pitchFamily="34" charset="0"/>
                <a:ea typeface="Calibri" panose="020F0502020204030204" pitchFamily="34" charset="0"/>
                <a:cs typeface="Calibri" panose="020F0502020204030204" pitchFamily="34" charset="0"/>
              </a:rPr>
              <a:t> din </a:t>
            </a:r>
            <a:r>
              <a:rPr lang="en-US" sz="1800" dirty="0" err="1">
                <a:effectLst/>
                <a:latin typeface="Trebuchet MS" panose="020B0603020202020204" pitchFamily="34" charset="0"/>
                <a:ea typeface="Calibri" panose="020F0502020204030204" pitchFamily="34" charset="0"/>
                <a:cs typeface="Calibri" panose="020F0502020204030204" pitchFamily="34" charset="0"/>
              </a:rPr>
              <a:t>semințele</a:t>
            </a:r>
            <a:r>
              <a:rPr lang="en-US" sz="1800" dirty="0">
                <a:effectLst/>
                <a:latin typeface="Trebuchet MS" panose="020B0603020202020204" pitchFamily="34" charset="0"/>
                <a:ea typeface="Calibri" panose="020F0502020204030204" pitchFamily="34" charset="0"/>
                <a:cs typeface="Calibri" panose="020F0502020204030204" pitchFamily="34" charset="0"/>
              </a:rPr>
              <a:t> de </a:t>
            </a:r>
            <a:r>
              <a:rPr lang="en-US" sz="1800" dirty="0" err="1">
                <a:effectLst/>
                <a:latin typeface="Trebuchet MS" panose="020B0603020202020204" pitchFamily="34" charset="0"/>
                <a:ea typeface="Calibri" panose="020F0502020204030204" pitchFamily="34" charset="0"/>
                <a:cs typeface="Calibri" panose="020F0502020204030204" pitchFamily="34" charset="0"/>
              </a:rPr>
              <a:t>cânepă</a:t>
            </a:r>
            <a:r>
              <a:rPr lang="en-US" sz="1800" dirty="0">
                <a:effectLst/>
                <a:latin typeface="Trebuchet MS" panose="020B0603020202020204" pitchFamily="34" charset="0"/>
                <a:ea typeface="Calibri" panose="020F0502020204030204" pitchFamily="34" charset="0"/>
                <a:cs typeface="Calibri" panose="020F0502020204030204" pitchFamily="34" charset="0"/>
              </a:rPr>
              <a:t> se </a:t>
            </a:r>
            <a:r>
              <a:rPr lang="en-US" sz="1800" dirty="0" err="1">
                <a:effectLst/>
                <a:latin typeface="Trebuchet MS" panose="020B0603020202020204" pitchFamily="34" charset="0"/>
                <a:ea typeface="Calibri" panose="020F0502020204030204" pitchFamily="34" charset="0"/>
                <a:cs typeface="Calibri" panose="020F0502020204030204" pitchFamily="34" charset="0"/>
              </a:rPr>
              <a:t>realizeaz</a:t>
            </a:r>
            <a:r>
              <a:rPr lang="ro-RO" sz="1800" dirty="0">
                <a:effectLst/>
                <a:latin typeface="Trebuchet MS" panose="020B0603020202020204" pitchFamily="34" charset="0"/>
                <a:ea typeface="Calibri" panose="020F0502020204030204" pitchFamily="34" charset="0"/>
                <a:cs typeface="Calibri" panose="020F0502020204030204" pitchFamily="34" charset="0"/>
              </a:rPr>
              <a:t>ă</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printr</a:t>
            </a:r>
            <a:r>
              <a:rPr lang="en-US" sz="1800" dirty="0">
                <a:effectLst/>
                <a:latin typeface="Trebuchet MS" panose="020B0603020202020204" pitchFamily="34" charset="0"/>
                <a:ea typeface="Calibri" panose="020F0502020204030204" pitchFamily="34" charset="0"/>
                <a:cs typeface="Calibri" panose="020F0502020204030204" pitchFamily="34" charset="0"/>
              </a:rPr>
              <a:t>-o </a:t>
            </a:r>
            <a:r>
              <a:rPr lang="en-US" sz="1800" dirty="0" err="1">
                <a:effectLst/>
                <a:latin typeface="Trebuchet MS" panose="020B0603020202020204" pitchFamily="34" charset="0"/>
                <a:ea typeface="Calibri" panose="020F0502020204030204" pitchFamily="34" charset="0"/>
                <a:cs typeface="Calibri" panose="020F0502020204030204" pitchFamily="34" charset="0"/>
              </a:rPr>
              <a:t>tehnologie</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ecologică</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și</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accesibilă</a:t>
            </a:r>
            <a:r>
              <a:rPr lang="en-US" sz="1800" dirty="0">
                <a:effectLst/>
                <a:latin typeface="Trebuchet MS" panose="020B0603020202020204" pitchFamily="34" charset="0"/>
                <a:ea typeface="Calibri" panose="020F0502020204030204" pitchFamily="34" charset="0"/>
                <a:cs typeface="Calibri" panose="020F0502020204030204" pitchFamily="34" charset="0"/>
              </a:rPr>
              <a:t> economic, </a:t>
            </a:r>
            <a:r>
              <a:rPr lang="en-US" sz="1800" dirty="0" err="1">
                <a:effectLst/>
                <a:latin typeface="Trebuchet MS" panose="020B0603020202020204" pitchFamily="34" charset="0"/>
                <a:ea typeface="Calibri" panose="020F0502020204030204" pitchFamily="34" charset="0"/>
                <a:cs typeface="Calibri" panose="020F0502020204030204" pitchFamily="34" charset="0"/>
              </a:rPr>
              <a:t>existand</a:t>
            </a:r>
            <a:r>
              <a:rPr lang="en-US" sz="1800" dirty="0">
                <a:effectLst/>
                <a:latin typeface="Trebuchet MS" panose="020B0603020202020204" pitchFamily="34" charset="0"/>
                <a:ea typeface="Calibri" panose="020F0502020204030204" pitchFamily="34" charset="0"/>
                <a:cs typeface="Calibri" panose="020F0502020204030204" pitchFamily="34" charset="0"/>
              </a:rPr>
              <a:t> o </a:t>
            </a:r>
            <a:r>
              <a:rPr lang="en-US" sz="1800" dirty="0" err="1">
                <a:effectLst/>
                <a:latin typeface="Trebuchet MS" panose="020B0603020202020204" pitchFamily="34" charset="0"/>
                <a:ea typeface="Calibri" panose="020F0502020204030204" pitchFamily="34" charset="0"/>
                <a:cs typeface="Calibri" panose="020F0502020204030204" pitchFamily="34" charset="0"/>
              </a:rPr>
              <a:t>corelație</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pozitivă</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puternică</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între</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concentrația</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proteinei</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și</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solubilitatea</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acesteia</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calitatea</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nutrițională</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superioar</a:t>
            </a:r>
            <a:r>
              <a:rPr lang="ro-RO" sz="1800" dirty="0">
                <a:effectLst/>
                <a:latin typeface="Trebuchet MS" panose="020B0603020202020204" pitchFamily="34" charset="0"/>
                <a:ea typeface="Calibri" panose="020F0502020204030204" pitchFamily="34" charset="0"/>
                <a:cs typeface="Calibri" panose="020F0502020204030204" pitchFamily="34" charset="0"/>
              </a:rPr>
              <a:t>ă</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și</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proprietățile</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funcționale</a:t>
            </a:r>
            <a:r>
              <a:rPr lang="en-US" sz="1800" dirty="0">
                <a:effectLst/>
                <a:latin typeface="Trebuchet MS" panose="020B0603020202020204" pitchFamily="34" charset="0"/>
                <a:ea typeface="Calibri" panose="020F0502020204030204" pitchFamily="34" charset="0"/>
                <a:cs typeface="Calibri" panose="020F0502020204030204" pitchFamily="34" charset="0"/>
              </a:rPr>
              <a:t>, utile </a:t>
            </a:r>
            <a:r>
              <a:rPr lang="en-US" sz="1800" dirty="0" err="1">
                <a:effectLst/>
                <a:latin typeface="Trebuchet MS" panose="020B0603020202020204" pitchFamily="34" charset="0"/>
                <a:ea typeface="Calibri" panose="020F0502020204030204" pitchFamily="34" charset="0"/>
                <a:cs typeface="Calibri" panose="020F0502020204030204" pitchFamily="34" charset="0"/>
              </a:rPr>
              <a:t>în</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producerea</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diferitelor</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err="1">
                <a:effectLst/>
                <a:latin typeface="Trebuchet MS" panose="020B0603020202020204" pitchFamily="34" charset="0"/>
                <a:ea typeface="Calibri" panose="020F0502020204030204" pitchFamily="34" charset="0"/>
                <a:cs typeface="Calibri" panose="020F0502020204030204" pitchFamily="34" charset="0"/>
              </a:rPr>
              <a:t>produse</a:t>
            </a:r>
            <a:r>
              <a:rPr lang="en-US" sz="1800">
                <a:effectLst/>
                <a:latin typeface="Trebuchet MS" panose="020B0603020202020204" pitchFamily="34" charset="0"/>
                <a:ea typeface="Calibri" panose="020F0502020204030204" pitchFamily="34" charset="0"/>
                <a:cs typeface="Calibri" panose="020F0502020204030204" pitchFamily="34" charset="0"/>
              </a:rPr>
              <a:t> alimentare </a:t>
            </a:r>
            <a:r>
              <a:rPr lang="en-US" sz="1800" dirty="0">
                <a:effectLst/>
                <a:latin typeface="Trebuchet MS" panose="020B0603020202020204" pitchFamily="34" charset="0"/>
                <a:ea typeface="Calibri" panose="020F0502020204030204" pitchFamily="34" charset="0"/>
                <a:cs typeface="Calibri" panose="020F0502020204030204" pitchFamily="34" charset="0"/>
              </a:rPr>
              <a:t>(</a:t>
            </a:r>
            <a:r>
              <a:rPr lang="en-US" sz="1800" dirty="0" err="1">
                <a:effectLst/>
                <a:latin typeface="Trebuchet MS" panose="020B0603020202020204" pitchFamily="34" charset="0"/>
                <a:ea typeface="Calibri" panose="020F0502020204030204" pitchFamily="34" charset="0"/>
                <a:cs typeface="Calibri" panose="020F0502020204030204" pitchFamily="34" charset="0"/>
              </a:rPr>
              <a:t>băuturi</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și</a:t>
            </a:r>
            <a:r>
              <a:rPr lang="en-US" sz="1800" dirty="0">
                <a:effectLst/>
                <a:latin typeface="Trebuchet MS" panose="020B0603020202020204" pitchFamily="34" charset="0"/>
                <a:ea typeface="Calibri" panose="020F0502020204030204" pitchFamily="34" charset="0"/>
                <a:cs typeface="Calibri" panose="020F0502020204030204" pitchFamily="34" charset="0"/>
              </a:rPr>
              <a:t>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produse</a:t>
            </a:r>
            <a:r>
              <a:rPr lang="en-US" sz="1800" dirty="0">
                <a:effectLst/>
                <a:latin typeface="Trebuchet MS" panose="020B0603020202020204" pitchFamily="34" charset="0"/>
                <a:ea typeface="Calibri" panose="020F0502020204030204" pitchFamily="34" charset="0"/>
                <a:cs typeface="Calibri" panose="020F0502020204030204" pitchFamily="34" charset="0"/>
              </a:rPr>
              <a:t> de </a:t>
            </a:r>
            <a:r>
              <a:rPr lang="en-US" sz="1800" dirty="0" err="1">
                <a:effectLst/>
                <a:latin typeface="Trebuchet MS" panose="020B0603020202020204" pitchFamily="34" charset="0"/>
                <a:ea typeface="Calibri" panose="020F0502020204030204" pitchFamily="34" charset="0"/>
                <a:cs typeface="Calibri" panose="020F0502020204030204" pitchFamily="34" charset="0"/>
              </a:rPr>
              <a:t>panificație</a:t>
            </a:r>
            <a:r>
              <a:rPr lang="en-US" sz="1800" dirty="0">
                <a:effectLst/>
                <a:latin typeface="Trebuchet MS" panose="020B0603020202020204" pitchFamily="34" charset="0"/>
                <a:ea typeface="Calibri" panose="020F0502020204030204" pitchFamily="34" charset="0"/>
                <a:cs typeface="Calibri" panose="020F0502020204030204" pitchFamily="34" charset="0"/>
              </a:rPr>
              <a:t>).</a:t>
            </a:r>
            <a:endParaRPr lang="ro-RO" dirty="0"/>
          </a:p>
        </p:txBody>
      </p:sp>
    </p:spTree>
    <p:extLst>
      <p:ext uri="{BB962C8B-B14F-4D97-AF65-F5344CB8AC3E}">
        <p14:creationId xmlns:p14="http://schemas.microsoft.com/office/powerpoint/2010/main" val="18851672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EFD43E-4321-4803-3DC4-8D151529845E}"/>
              </a:ext>
            </a:extLst>
          </p:cNvPr>
          <p:cNvSpPr>
            <a:spLocks noGrp="1"/>
          </p:cNvSpPr>
          <p:nvPr>
            <p:ph idx="1"/>
          </p:nvPr>
        </p:nvSpPr>
        <p:spPr>
          <a:xfrm>
            <a:off x="548996" y="1278273"/>
            <a:ext cx="8867719" cy="4849811"/>
          </a:xfrm>
        </p:spPr>
        <p:txBody>
          <a:bodyPr>
            <a:noAutofit/>
          </a:bodyPr>
          <a:lstStyle/>
          <a:p>
            <a:pPr algn="just">
              <a:lnSpc>
                <a:spcPct val="115000"/>
              </a:lnSpc>
              <a:spcBef>
                <a:spcPts val="0"/>
              </a:spcBef>
            </a:pPr>
            <a:r>
              <a:rPr lang="it-IT" sz="2000" b="1" dirty="0">
                <a:effectLst/>
                <a:latin typeface="Trebuchet MS" panose="020B0603020202020204" pitchFamily="34" charset="0"/>
                <a:ea typeface="Calibri" panose="020F0502020204030204" pitchFamily="34" charset="0"/>
                <a:cs typeface="Times New Roman" panose="02020603050405020304" pitchFamily="18" charset="0"/>
              </a:rPr>
              <a:t>Uleiul </a:t>
            </a:r>
            <a:r>
              <a:rPr lang="it-IT" sz="2000" dirty="0">
                <a:effectLst/>
                <a:latin typeface="Trebuchet MS" panose="020B0603020202020204" pitchFamily="34" charset="0"/>
                <a:ea typeface="Calibri" panose="020F0502020204030204" pitchFamily="34" charset="0"/>
                <a:cs typeface="Times New Roman" panose="02020603050405020304" pitchFamily="18" charset="0"/>
              </a:rPr>
              <a:t>de cânepă ecologic pus pe piata </a:t>
            </a:r>
            <a:r>
              <a:rPr lang="en-US" sz="2000" dirty="0">
                <a:effectLst/>
                <a:latin typeface="Trebuchet MS" panose="020B0603020202020204" pitchFamily="34" charset="0"/>
                <a:ea typeface="Calibri" panose="020F0502020204030204" pitchFamily="34" charset="0"/>
                <a:cs typeface="Calibri" panose="020F0502020204030204" pitchFamily="34" charset="0"/>
              </a:rPr>
              <a:t>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producători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români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marca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a:solidFill>
                  <a:srgbClr val="333333"/>
                </a:solidFill>
                <a:effectLst/>
                <a:latin typeface="Trebuchet MS" panose="020B0603020202020204" pitchFamily="34" charset="0"/>
                <a:ea typeface="Calibri" panose="020F0502020204030204" pitchFamily="34" charset="0"/>
                <a:cs typeface="Times New Roman" panose="02020603050405020304" pitchFamily="18" charset="0"/>
              </a:rPr>
              <a:t>BIOLOI) se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obține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prin</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presare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la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rece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o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singură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dată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extravirgin</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poate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fi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comercializat</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ca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atare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ulei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pentru</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g</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tit)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sau</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ncapsulat</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ca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supliment</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alimentar</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0"/>
              </a:spcBef>
            </a:pPr>
            <a:r>
              <a:rPr lang="ro-RO" sz="20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n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urma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notific</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rii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sunt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comercializate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legal 21 de </a:t>
            </a:r>
            <a:r>
              <a:rPr lang="en-US" sz="2000" b="1" dirty="0" err="1">
                <a:effectLst/>
                <a:latin typeface="Trebuchet MS" panose="020B0603020202020204" pitchFamily="34" charset="0"/>
                <a:ea typeface="Calibri" panose="020F0502020204030204" pitchFamily="34" charset="0"/>
                <a:cs typeface="Times New Roman" panose="02020603050405020304" pitchFamily="18" charset="0"/>
              </a:rPr>
              <a:t>suplimente</a:t>
            </a:r>
            <a:r>
              <a:rPr lang="en-US" sz="2000" b="1"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b="1" dirty="0" err="1">
                <a:effectLst/>
                <a:latin typeface="Trebuchet MS" panose="020B0603020202020204" pitchFamily="34" charset="0"/>
                <a:ea typeface="Calibri" panose="020F0502020204030204" pitchFamily="34" charset="0"/>
                <a:cs typeface="Times New Roman" panose="02020603050405020304" pitchFamily="18" charset="0"/>
              </a:rPr>
              <a:t>alimentare</a:t>
            </a:r>
            <a:r>
              <a:rPr lang="en-US" sz="2000" b="1"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fabricate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n Rom</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â</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nia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2000">
                <a:effectLst/>
                <a:latin typeface="Trebuchet MS" panose="020B0603020202020204" pitchFamily="34" charset="0"/>
                <a:ea typeface="Calibri" panose="020F0502020204030204" pitchFamily="34" charset="0"/>
                <a:cs typeface="Times New Roman" panose="02020603050405020304" pitchFamily="18" charset="0"/>
              </a:rPr>
              <a:t>î</a:t>
            </a:r>
            <a:r>
              <a:rPr lang="en-US" sz="2000">
                <a:effectLst/>
                <a:latin typeface="Trebuchet MS" panose="020B0603020202020204" pitchFamily="34" charset="0"/>
                <a:ea typeface="Calibri" panose="020F0502020204030204" pitchFamily="34" charset="0"/>
                <a:cs typeface="Times New Roman" panose="02020603050405020304" pitchFamily="18" charset="0"/>
              </a:rPr>
              <a:t>n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formulele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cărora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sunt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incluse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semințe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germeni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din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semințe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fibre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sau</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ulei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semințe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provenien</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ț</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materiilor</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prime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fiind</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din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România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cât</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din Germania,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Ucraina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sau</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Ungaria</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0"/>
              </a:spcBef>
            </a:pP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Formele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prezentare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suplimentelor</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alimentare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de pe pia</a:t>
            </a:r>
            <a:r>
              <a:rPr lang="ro-RO" sz="2000" dirty="0" err="1">
                <a:effectLst/>
                <a:latin typeface="Trebuchet MS" panose="020B0603020202020204" pitchFamily="34" charset="0"/>
                <a:ea typeface="Calibri" panose="020F0502020204030204" pitchFamily="34" charset="0"/>
                <a:cs typeface="Times New Roman" panose="02020603050405020304" pitchFamily="18" charset="0"/>
              </a:rPr>
              <a:t>ță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sunt diverse, men</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ț</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ion</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ă</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m ca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matrici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solide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ceaiuri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pulberi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proteice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capsule </a:t>
            </a:r>
            <a:r>
              <a:rPr lang="ro-RO" sz="2000" dirty="0">
                <a:effectLst/>
                <a:latin typeface="Trebuchet MS" panose="020B0603020202020204" pitchFamily="34" charset="0"/>
                <a:ea typeface="Calibri" panose="020F0502020204030204" pitchFamily="34" charset="0"/>
                <a:cs typeface="Times New Roman" panose="02020603050405020304" pitchFamily="18" charset="0"/>
              </a:rPr>
              <a:t>ș</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ca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matrici</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effectLst/>
                <a:latin typeface="Trebuchet MS" panose="020B0603020202020204" pitchFamily="34" charset="0"/>
                <a:ea typeface="Calibri" panose="020F0502020204030204" pitchFamily="34" charset="0"/>
                <a:cs typeface="Times New Roman" panose="02020603050405020304" pitchFamily="18" charset="0"/>
              </a:rPr>
              <a:t>lichide</a:t>
            </a:r>
            <a:r>
              <a:rPr lang="en-US" sz="20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uleiul</a:t>
            </a:r>
            <a:r>
              <a:rPr lang="en-US" sz="2000" dirty="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lang="ro-RO" sz="2000" dirty="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ș</a:t>
            </a:r>
            <a:r>
              <a:rPr lang="en-US" sz="2000" dirty="0" err="1">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i</a:t>
            </a:r>
            <a:r>
              <a:rPr lang="en-US" sz="2000" dirty="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lang="en-US" sz="2000" dirty="0" err="1">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tincturile</a:t>
            </a:r>
            <a:r>
              <a:rPr lang="en-US" sz="2000" dirty="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t>
            </a:r>
            <a:endParaRPr lang="ro-RO"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5547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184B77-53CC-392F-A64B-42AC47A77363}"/>
              </a:ext>
            </a:extLst>
          </p:cNvPr>
          <p:cNvSpPr>
            <a:spLocks noGrp="1"/>
          </p:cNvSpPr>
          <p:nvPr>
            <p:ph idx="1"/>
          </p:nvPr>
        </p:nvSpPr>
        <p:spPr>
          <a:xfrm>
            <a:off x="581082" y="700757"/>
            <a:ext cx="8787508" cy="5892547"/>
          </a:xfrm>
        </p:spPr>
        <p:txBody>
          <a:bodyPr>
            <a:normAutofit lnSpcReduction="10000"/>
          </a:bodyPr>
          <a:lstStyle/>
          <a:p>
            <a:pPr algn="just">
              <a:lnSpc>
                <a:spcPct val="115000"/>
              </a:lnSpc>
              <a:spcBef>
                <a:spcPts val="0"/>
              </a:spcBef>
            </a:pPr>
            <a:r>
              <a:rPr lang="en-US" sz="1800" spc="-15" dirty="0" err="1">
                <a:effectLst/>
                <a:latin typeface="Trebuchet MS" panose="020B0603020202020204" pitchFamily="34" charset="0"/>
                <a:ea typeface="Calibri" panose="020F0502020204030204" pitchFamily="34" charset="0"/>
                <a:cs typeface="Times New Roman" panose="02020603050405020304" pitchFamily="18" charset="0"/>
              </a:rPr>
              <a:t>Pentru</a:t>
            </a:r>
            <a:r>
              <a:rPr lang="en-US" sz="1800" spc="-15"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b="1" spc="-15" dirty="0" err="1">
                <a:effectLst/>
                <a:latin typeface="Trebuchet MS" panose="020B0603020202020204" pitchFamily="34" charset="0"/>
                <a:ea typeface="Calibri" panose="020F0502020204030204" pitchFamily="34" charset="0"/>
                <a:cs typeface="Times New Roman" panose="02020603050405020304" pitchFamily="18" charset="0"/>
              </a:rPr>
              <a:t>a</a:t>
            </a:r>
            <a:r>
              <a:rPr lang="en-US" sz="1800" b="1" dirty="0" err="1">
                <a:effectLst/>
                <a:latin typeface="Trebuchet MS" panose="020B0603020202020204" pitchFamily="34" charset="0"/>
                <a:ea typeface="Calibri" panose="020F0502020204030204" pitchFamily="34" charset="0"/>
                <a:cs typeface="Times New Roman" panose="02020603050405020304" pitchFamily="18" charset="0"/>
              </a:rPr>
              <a:t>plicațiile</a:t>
            </a:r>
            <a:r>
              <a:rPr lang="en-US" sz="1800" b="1"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b="1" dirty="0" err="1">
                <a:effectLst/>
                <a:latin typeface="Trebuchet MS" panose="020B0603020202020204" pitchFamily="34" charset="0"/>
                <a:ea typeface="Calibri" panose="020F0502020204030204" pitchFamily="34" charset="0"/>
                <a:cs typeface="Times New Roman" panose="02020603050405020304" pitchFamily="18" charset="0"/>
              </a:rPr>
              <a:t>în</a:t>
            </a:r>
            <a:r>
              <a:rPr lang="en-US" sz="1800" b="1"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b="1" dirty="0" err="1">
                <a:effectLst/>
                <a:latin typeface="Trebuchet MS" panose="020B0603020202020204" pitchFamily="34" charset="0"/>
                <a:ea typeface="Calibri" panose="020F0502020204030204" pitchFamily="34" charset="0"/>
                <a:cs typeface="Times New Roman" panose="02020603050405020304" pitchFamily="18" charset="0"/>
              </a:rPr>
              <a:t>domeniul</a:t>
            </a:r>
            <a:r>
              <a:rPr lang="en-US" sz="1800" b="1"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b="1" dirty="0" err="1">
                <a:effectLst/>
                <a:latin typeface="Trebuchet MS" panose="020B0603020202020204" pitchFamily="34" charset="0"/>
                <a:ea typeface="Calibri" panose="020F0502020204030204" pitchFamily="34" charset="0"/>
                <a:cs typeface="Times New Roman" panose="02020603050405020304" pitchFamily="18" charset="0"/>
              </a:rPr>
              <a:t>zootehnic</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semințele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derivatele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acestora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(f</a:t>
            </a:r>
            <a:r>
              <a:rPr lang="ro-RO" sz="1800" dirty="0">
                <a:effectLst/>
                <a:latin typeface="Trebuchet MS" panose="020B0603020202020204" pitchFamily="34" charset="0"/>
                <a:ea typeface="Calibri" panose="020F0502020204030204" pitchFamily="34" charset="0"/>
                <a:cs typeface="Times New Roman" panose="02020603050405020304" pitchFamily="18" charset="0"/>
              </a:rPr>
              <a:t>ă</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ina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ulei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precum </a:t>
            </a:r>
            <a:r>
              <a:rPr lang="ro-RO" sz="1800" dirty="0">
                <a:effectLst/>
                <a:latin typeface="Trebuchet MS" panose="020B0603020202020204" pitchFamily="34" charset="0"/>
                <a:ea typeface="Calibri" panose="020F0502020204030204" pitchFamily="34" charset="0"/>
                <a:cs typeface="Times New Roman" panose="02020603050405020304" pitchFamily="18" charset="0"/>
              </a:rPr>
              <a:t>ș</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turtele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a:t>
            </a:r>
            <a:r>
              <a:rPr lang="ro-RO" sz="1800" dirty="0">
                <a:effectLst/>
                <a:latin typeface="Trebuchet MS" panose="020B0603020202020204" pitchFamily="34" charset="0"/>
                <a:ea typeface="Calibri" panose="020F0502020204030204" pitchFamily="34" charset="0"/>
                <a:cs typeface="Times New Roman" panose="02020603050405020304" pitchFamily="18" charset="0"/>
              </a:rPr>
              <a:t>ș</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rot sunt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apreciate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tot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pentru</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gama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largă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substanțe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a:effectLst/>
                <a:latin typeface="Trebuchet MS" panose="020B0603020202020204" pitchFamily="34" charset="0"/>
                <a:ea typeface="Calibri" panose="020F0502020204030204" pitchFamily="34" charset="0"/>
                <a:cs typeface="Times New Roman" panose="02020603050405020304" pitchFamily="18" charset="0"/>
              </a:rPr>
              <a:t>nutritive conținute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acestea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put</a:t>
            </a:r>
            <a:r>
              <a:rPr lang="ro-RO" sz="1800" dirty="0">
                <a:effectLst/>
                <a:latin typeface="Trebuchet MS" panose="020B0603020202020204" pitchFamily="34" charset="0"/>
                <a:ea typeface="Calibri" panose="020F0502020204030204" pitchFamily="34" charset="0"/>
                <a:cs typeface="Times New Roman" panose="02020603050405020304" pitchFamily="18" charset="0"/>
              </a:rPr>
              <a:t>â</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nd</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fi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incluse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18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n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diete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prin</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integrarea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18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n re</a:t>
            </a:r>
            <a:r>
              <a:rPr lang="ro-RO" sz="1800" dirty="0">
                <a:effectLst/>
                <a:latin typeface="Trebuchet MS" panose="020B0603020202020204" pitchFamily="34" charset="0"/>
                <a:ea typeface="Calibri" panose="020F0502020204030204" pitchFamily="34" charset="0"/>
                <a:cs typeface="Times New Roman" panose="02020603050405020304" pitchFamily="18" charset="0"/>
              </a:rPr>
              <a:t>ț</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ete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combinate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furaje</a:t>
            </a:r>
            <a:r>
              <a:rPr lang="en-US" sz="1800">
                <a:effectLst/>
                <a:latin typeface="Trebuchet MS" panose="020B0603020202020204" pitchFamily="34" charset="0"/>
                <a:ea typeface="Calibri" panose="020F0502020204030204" pitchFamily="34" charset="0"/>
                <a:cs typeface="Times New Roman" panose="02020603050405020304" pitchFamily="18" charset="0"/>
              </a:rPr>
              <a:t>. </a:t>
            </a:r>
            <a:r>
              <a:rPr lang="ro-RO" sz="1800">
                <a:effectLst/>
                <a:latin typeface="Trebuchet MS" panose="020B0603020202020204" pitchFamily="34" charset="0"/>
                <a:ea typeface="Calibri" panose="020F0502020204030204" pitchFamily="34" charset="0"/>
                <a:cs typeface="Times New Roman" panose="02020603050405020304" pitchFamily="18" charset="0"/>
              </a:rPr>
              <a:t> </a:t>
            </a:r>
            <a:endParaRPr lang="ro-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0"/>
              </a:spcBef>
            </a:pP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Sporuri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la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cre</a:t>
            </a:r>
            <a:r>
              <a:rPr lang="ro-RO" sz="1800" dirty="0">
                <a:effectLst/>
                <a:latin typeface="Trebuchet MS" panose="020B0603020202020204" pitchFamily="34" charset="0"/>
                <a:ea typeface="Calibri" panose="020F0502020204030204" pitchFamily="34" charset="0"/>
                <a:cs typeface="Times New Roman" panose="02020603050405020304" pitchFamily="18" charset="0"/>
              </a:rPr>
              <a:t>ș</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terea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ro-RO" sz="18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n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greutate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s-au </a:t>
            </a:r>
            <a:r>
              <a:rPr lang="ro-RO" sz="18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nregistrat</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la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puii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carne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hrăniți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cu 20%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semințe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decorticate, </a:t>
            </a:r>
            <a:r>
              <a:rPr lang="ro-RO" sz="1800" dirty="0">
                <a:effectLst/>
                <a:latin typeface="Trebuchet MS" panose="020B0603020202020204" pitchFamily="34" charset="0"/>
                <a:ea typeface="Calibri" panose="020F0502020204030204" pitchFamily="34" charset="0"/>
                <a:cs typeface="Times New Roman" panose="02020603050405020304" pitchFamily="18" charset="0"/>
              </a:rPr>
              <a:t>î</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n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timp</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err="1">
                <a:effectLst/>
                <a:latin typeface="Trebuchet MS" panose="020B0603020202020204" pitchFamily="34" charset="0"/>
                <a:ea typeface="Calibri" panose="020F0502020204030204" pitchFamily="34" charset="0"/>
                <a:cs typeface="Times New Roman" panose="02020603050405020304" pitchFamily="18" charset="0"/>
              </a:rPr>
              <a:t>încorporarea</a:t>
            </a:r>
            <a:r>
              <a:rPr lang="en-US" sz="1800">
                <a:effectLst/>
                <a:latin typeface="Trebuchet MS" panose="020B0603020202020204" pitchFamily="34" charset="0"/>
                <a:ea typeface="Calibri" panose="020F0502020204030204" pitchFamily="34" charset="0"/>
                <a:cs typeface="Times New Roman" panose="02020603050405020304" pitchFamily="18" charset="0"/>
              </a:rPr>
              <a:t> </a:t>
            </a:r>
            <a:r>
              <a:rPr lang="ro-RO" sz="1800">
                <a:effectLst/>
                <a:latin typeface="Trebuchet MS" panose="020B0603020202020204" pitchFamily="34" charset="0"/>
                <a:ea typeface="Calibri" panose="020F0502020204030204" pitchFamily="34" charset="0"/>
                <a:cs typeface="Times New Roman" panose="02020603050405020304" pitchFamily="18" charset="0"/>
              </a:rPr>
              <a:t>in hran</a:t>
            </a:r>
            <a:r>
              <a:rPr lang="en-US" sz="1800">
                <a:effectLst/>
                <a:latin typeface="Trebuchet MS" panose="020B0603020202020204" pitchFamily="34" charset="0"/>
                <a:ea typeface="Calibri" panose="020F0502020204030204" pitchFamily="34" charset="0"/>
                <a:cs typeface="Times New Roman" panose="02020603050405020304" pitchFamily="18" charset="0"/>
              </a:rPr>
              <a:t>ă</a:t>
            </a:r>
            <a:r>
              <a:rPr lang="ro-RO" sz="1800">
                <a:effectLst/>
                <a:latin typeface="Trebuchet MS" panose="020B0603020202020204" pitchFamily="34" charset="0"/>
                <a:ea typeface="Calibri" panose="020F0502020204030204" pitchFamily="34" charset="0"/>
                <a:cs typeface="Times New Roman" panose="02020603050405020304" pitchFamily="18" charset="0"/>
              </a:rPr>
              <a:t> a </a:t>
            </a:r>
            <a:r>
              <a:rPr lang="en-US" sz="1800">
                <a:effectLst/>
                <a:latin typeface="Trebuchet MS" panose="020B0603020202020204" pitchFamily="34" charset="0"/>
                <a:ea typeface="Calibri" panose="020F0502020204030204" pitchFamily="34" charset="0"/>
                <a:cs typeface="Times New Roman" panose="02020603050405020304" pitchFamily="18" charset="0"/>
              </a:rPr>
              <a:t>șrotului </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la o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rată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10% a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îmbunătățit</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performanța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producție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găinilor</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le-a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scăzut</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procentul</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grăsime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abdominală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a:t>
            </a:r>
            <a:endParaRPr lang="ro-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0"/>
              </a:spcBef>
            </a:pPr>
            <a:r>
              <a:rPr lang="en-US" sz="1800" dirty="0">
                <a:effectLst/>
                <a:latin typeface="Trebuchet MS" panose="020B0603020202020204" pitchFamily="34" charset="0"/>
                <a:ea typeface="Calibri" panose="020F0502020204030204" pitchFamily="34" charset="0"/>
                <a:cs typeface="Times New Roman" panose="02020603050405020304" pitchFamily="18" charset="0"/>
              </a:rPr>
              <a:t> La g</a:t>
            </a:r>
            <a:r>
              <a:rPr lang="ro-RO" dirty="0">
                <a:latin typeface="Trebuchet MS" panose="020B0603020202020204" pitchFamily="34" charset="0"/>
                <a:ea typeface="Calibri" panose="020F0502020204030204" pitchFamily="34" charset="0"/>
                <a:cs typeface="Times New Roman" panose="02020603050405020304" pitchFamily="18" charset="0"/>
              </a:rPr>
              <a:t>ă</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inile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ou</a:t>
            </a:r>
            <a:r>
              <a:rPr lang="ro-RO" sz="1800">
                <a:effectLst/>
                <a:latin typeface="Trebuchet MS" panose="020B0603020202020204" pitchFamily="34" charset="0"/>
                <a:ea typeface="Calibri" panose="020F0502020204030204" pitchFamily="34" charset="0"/>
                <a:cs typeface="Times New Roman" panose="02020603050405020304" pitchFamily="18" charset="0"/>
              </a:rPr>
              <a:t>ă</a:t>
            </a:r>
            <a:r>
              <a:rPr lang="en-US" sz="1800">
                <a:effectLst/>
                <a:latin typeface="Trebuchet MS" panose="020B0603020202020204" pitchFamily="34" charset="0"/>
                <a:ea typeface="Calibri" panose="020F0502020204030204" pitchFamily="34" charset="0"/>
                <a:cs typeface="Times New Roman" panose="02020603050405020304" pitchFamily="18" charset="0"/>
              </a:rPr>
              <a:t>toare</a:t>
            </a:r>
            <a:r>
              <a:rPr lang="ro-RO">
                <a:latin typeface="Trebuchet MS" panose="020B0603020202020204" pitchFamily="34" charset="0"/>
                <a:ea typeface="Calibri" panose="020F0502020204030204" pitchFamily="34" charset="0"/>
                <a:cs typeface="Times New Roman" panose="02020603050405020304" pitchFamily="18" charset="0"/>
              </a:rPr>
              <a:t> supus</a:t>
            </a:r>
            <a:r>
              <a:rPr lang="en-US" sz="1800">
                <a:effectLst/>
                <a:latin typeface="Trebuchet MS" panose="020B0603020202020204" pitchFamily="34" charset="0"/>
                <a:ea typeface="Calibri" panose="020F0502020204030204" pitchFamily="34" charset="0"/>
                <a:cs typeface="Times New Roman" panose="02020603050405020304" pitchFamily="18" charset="0"/>
              </a:rPr>
              <a:t>e u</a:t>
            </a:r>
            <a:r>
              <a:rPr lang="ro-RO" sz="1800">
                <a:effectLst/>
                <a:latin typeface="Trebuchet MS" panose="020B0603020202020204" pitchFamily="34" charset="0"/>
                <a:ea typeface="Calibri" panose="020F0502020204030204" pitchFamily="34" charset="0"/>
                <a:cs typeface="Times New Roman" panose="02020603050405020304" pitchFamily="18" charset="0"/>
              </a:rPr>
              <a:t>nei</a:t>
            </a:r>
            <a:r>
              <a:rPr lang="en-US" sz="180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diete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con</a:t>
            </a:r>
            <a:r>
              <a:rPr lang="ro-RO" sz="1800" dirty="0">
                <a:effectLst/>
                <a:latin typeface="Trebuchet MS" panose="020B0603020202020204" pitchFamily="34" charset="0"/>
                <a:ea typeface="Calibri" panose="020F0502020204030204" pitchFamily="34" charset="0"/>
                <a:cs typeface="Times New Roman" panose="02020603050405020304" pitchFamily="18" charset="0"/>
              </a:rPr>
              <a:t>ț</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ineau</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semințe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ulei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s-au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observat</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efecte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benefice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asupra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producției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ouă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calității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acestora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creșterea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concentrațiilor</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err="1">
                <a:effectLst/>
                <a:latin typeface="Trebuchet MS" panose="020B0603020202020204" pitchFamily="34" charset="0"/>
                <a:ea typeface="Calibri" panose="020F0502020204030204" pitchFamily="34" charset="0"/>
                <a:cs typeface="Times New Roman" panose="02020603050405020304" pitchFamily="18" charset="0"/>
              </a:rPr>
              <a:t>acizi</a:t>
            </a:r>
            <a:r>
              <a:rPr lang="en-US" sz="1800">
                <a:effectLst/>
                <a:latin typeface="Trebuchet MS" panose="020B0603020202020204" pitchFamily="34" charset="0"/>
                <a:ea typeface="Calibri" panose="020F0502020204030204" pitchFamily="34" charset="0"/>
                <a:cs typeface="Times New Roman" panose="02020603050405020304" pitchFamily="18" charset="0"/>
              </a:rPr>
              <a:t> </a:t>
            </a:r>
            <a:r>
              <a:rPr lang="ro-RO" sz="1800">
                <a:effectLst/>
                <a:latin typeface="Trebuchet MS" panose="020B0603020202020204" pitchFamily="34" charset="0"/>
                <a:ea typeface="Calibri" panose="020F0502020204030204" pitchFamily="34" charset="0"/>
                <a:cs typeface="Times New Roman" panose="02020603050405020304" pitchFamily="18" charset="0"/>
              </a:rPr>
              <a:t>gra</a:t>
            </a:r>
            <a:r>
              <a:rPr lang="en-US" sz="1800">
                <a:effectLst/>
                <a:latin typeface="Trebuchet MS" panose="020B0603020202020204" pitchFamily="34" charset="0"/>
                <a:ea typeface="Calibri" panose="020F0502020204030204" pitchFamily="34" charset="0"/>
                <a:cs typeface="Times New Roman" panose="02020603050405020304" pitchFamily="18" charset="0"/>
              </a:rPr>
              <a:t>ș</a:t>
            </a:r>
            <a:r>
              <a:rPr lang="ro-RO" sz="1800">
                <a:effectLst/>
                <a:latin typeface="Trebuchet MS" panose="020B0603020202020204" pitchFamily="34" charset="0"/>
                <a:ea typeface="Calibri" panose="020F0502020204030204" pitchFamily="34" charset="0"/>
                <a:cs typeface="Times New Roman" panose="02020603050405020304" pitchFamily="18" charset="0"/>
              </a:rPr>
              <a:t>i </a:t>
            </a:r>
            <a:r>
              <a:rPr lang="en-US" sz="1800">
                <a:effectLst/>
                <a:latin typeface="Trebuchet MS" panose="020B0603020202020204" pitchFamily="34" charset="0"/>
                <a:ea typeface="Calibri" panose="020F0502020204030204" pitchFamily="34" charset="0"/>
                <a:cs typeface="Times New Roman" panose="02020603050405020304" pitchFamily="18" charset="0"/>
              </a:rPr>
              <a:t>esențiali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gălbenușul</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ou</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scăderea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concentrațiilor</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colesterol</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menținerea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calității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ouălor</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timpul</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depozitarii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pentru</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28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zile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profilului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biochimic</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al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sângelui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păsărilor</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aflate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ultima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faza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ouat</a:t>
            </a:r>
            <a:r>
              <a:rPr lang="en-US" sz="1800">
                <a:effectLst/>
                <a:latin typeface="Trebuchet MS" panose="020B0603020202020204" pitchFamily="34" charset="0"/>
                <a:ea typeface="Calibri" panose="020F0502020204030204" pitchFamily="34" charset="0"/>
                <a:cs typeface="Times New Roman" panose="02020603050405020304" pitchFamily="18" charset="0"/>
              </a:rPr>
              <a:t>. </a:t>
            </a:r>
            <a:r>
              <a:rPr lang="ro-RO" sz="1800">
                <a:effectLst/>
                <a:latin typeface="Trebuchet MS" panose="020B0603020202020204" pitchFamily="34" charset="0"/>
                <a:ea typeface="Calibri" panose="020F0502020204030204" pitchFamily="34" charset="0"/>
                <a:cs typeface="Times New Roman" panose="02020603050405020304" pitchFamily="18" charset="0"/>
              </a:rPr>
              <a:t> </a:t>
            </a:r>
            <a:endParaRPr lang="ro-R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Bef>
                <a:spcPts val="0"/>
              </a:spcBef>
            </a:pPr>
            <a:r>
              <a:rPr lang="ro-RO" sz="1800">
                <a:effectLst/>
                <a:latin typeface="Trebuchet MS" panose="020B0603020202020204" pitchFamily="34" charset="0"/>
                <a:ea typeface="Calibri" panose="020F0502020204030204" pitchFamily="34" charset="0"/>
                <a:cs typeface="Times New Roman" panose="02020603050405020304" pitchFamily="18" charset="0"/>
              </a:rPr>
              <a:t>Ș</a:t>
            </a:r>
            <a:r>
              <a:rPr lang="en-US" sz="1800">
                <a:effectLst/>
                <a:latin typeface="Trebuchet MS" panose="020B0603020202020204" pitchFamily="34" charset="0"/>
                <a:ea typeface="Calibri" panose="020F0502020204030204" pitchFamily="34" charset="0"/>
                <a:cs typeface="Times New Roman" panose="02020603050405020304" pitchFamily="18" charset="0"/>
              </a:rPr>
              <a:t>rotul</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poate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reprezenta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o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sursă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alternativă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a:effectLst/>
                <a:latin typeface="Trebuchet MS" panose="020B0603020202020204" pitchFamily="34" charset="0"/>
                <a:ea typeface="Calibri" panose="020F0502020204030204" pitchFamily="34" charset="0"/>
                <a:cs typeface="Times New Roman" panose="02020603050405020304" pitchFamily="18" charset="0"/>
              </a:rPr>
              <a:t>de hran</a:t>
            </a:r>
            <a:r>
              <a:rPr lang="ro-RO" sz="1800">
                <a:effectLst/>
                <a:latin typeface="Trebuchet MS" panose="020B0603020202020204" pitchFamily="34" charset="0"/>
                <a:ea typeface="Calibri" panose="020F0502020204030204" pitchFamily="34" charset="0"/>
                <a:cs typeface="Times New Roman" panose="02020603050405020304" pitchFamily="18" charset="0"/>
              </a:rPr>
              <a:t>ă</a:t>
            </a:r>
            <a:r>
              <a:rPr lang="en-US" sz="180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care nu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compromite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calitatea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senzorială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produselor</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avicole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gustul</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carnii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pui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endParaRPr lang="ro-RO" sz="18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15000"/>
              </a:lnSpc>
              <a:spcBef>
                <a:spcPts val="0"/>
              </a:spcBef>
            </a:pP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Atât</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semințele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cânepă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cât</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șrotul</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sunt considerate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furaje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alternative </a:t>
            </a:r>
            <a:r>
              <a:rPr lang="en-US" sz="1800" err="1">
                <a:effectLst/>
                <a:latin typeface="Trebuchet MS" panose="020B0603020202020204" pitchFamily="34" charset="0"/>
                <a:ea typeface="Calibri" panose="020F0502020204030204" pitchFamily="34" charset="0"/>
                <a:cs typeface="Times New Roman" panose="02020603050405020304" pitchFamily="18" charset="0"/>
              </a:rPr>
              <a:t>importante</a:t>
            </a:r>
            <a:r>
              <a:rPr lang="en-US" sz="1800">
                <a:effectLst/>
                <a:latin typeface="Trebuchet MS" panose="020B0603020202020204" pitchFamily="34" charset="0"/>
                <a:ea typeface="Calibri" panose="020F0502020204030204" pitchFamily="34" charset="0"/>
                <a:cs typeface="Times New Roman" panose="02020603050405020304" pitchFamily="18" charset="0"/>
              </a:rPr>
              <a:t> ș</a:t>
            </a:r>
            <a:r>
              <a:rPr lang="ro-RO" sz="1800">
                <a:effectLst/>
                <a:latin typeface="Trebuchet MS" panose="020B0603020202020204" pitchFamily="34" charset="0"/>
                <a:ea typeface="Calibri" panose="020F0502020204030204" pitchFamily="34" charset="0"/>
                <a:cs typeface="Times New Roman" panose="02020603050405020304" pitchFamily="18" charset="0"/>
              </a:rPr>
              <a:t>i </a:t>
            </a:r>
            <a:r>
              <a:rPr lang="en-US" sz="1800">
                <a:effectLst/>
                <a:latin typeface="Trebuchet MS" panose="020B0603020202020204" pitchFamily="34" charset="0"/>
                <a:ea typeface="Calibri" panose="020F0502020204030204" pitchFamily="34" charset="0"/>
                <a:cs typeface="Times New Roman" panose="02020603050405020304" pitchFamily="18" charset="0"/>
              </a:rPr>
              <a:t>pentru rumegătoare</a:t>
            </a:r>
            <a:r>
              <a:rPr lang="ro-RO" sz="1800">
                <a:effectLst/>
                <a:latin typeface="Trebuchet MS" panose="020B0603020202020204" pitchFamily="34" charset="0"/>
                <a:ea typeface="Calibri" panose="020F0502020204030204" pitchFamily="34" charset="0"/>
                <a:cs typeface="Times New Roman" panose="02020603050405020304" pitchFamily="18" charset="0"/>
              </a:rPr>
              <a:t>,</a:t>
            </a:r>
            <a:r>
              <a:rPr lang="en-US" sz="180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datorită</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compoziției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lor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bogate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în</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macro-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și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micro-</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nutrienți</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ceea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ce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conduce la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obținerea</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de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produse</a:t>
            </a:r>
            <a:r>
              <a:rPr lang="en-US" sz="1800" dirty="0">
                <a:effectLst/>
                <a:latin typeface="Trebuchet MS" panose="020B0603020202020204" pitchFamily="34" charset="0"/>
                <a:ea typeface="Calibri" panose="020F0502020204030204" pitchFamily="34" charset="0"/>
                <a:cs typeface="Times New Roman" panose="02020603050405020304" pitchFamily="18" charset="0"/>
              </a:rPr>
              <a:t> lactate natural </a:t>
            </a:r>
            <a:r>
              <a:rPr lang="en-US" sz="1800" dirty="0" err="1">
                <a:effectLst/>
                <a:latin typeface="Trebuchet MS" panose="020B0603020202020204" pitchFamily="34" charset="0"/>
                <a:ea typeface="Calibri" panose="020F0502020204030204" pitchFamily="34" charset="0"/>
                <a:cs typeface="Times New Roman" panose="02020603050405020304" pitchFamily="18" charset="0"/>
              </a:rPr>
              <a:t>îmbogățite</a:t>
            </a:r>
            <a:r>
              <a:rPr lang="en-US" sz="1800">
                <a:effectLst/>
                <a:latin typeface="Trebuchet MS" panose="020B0603020202020204" pitchFamily="34" charset="0"/>
                <a:ea typeface="Calibri" panose="020F0502020204030204" pitchFamily="34" charset="0"/>
                <a:cs typeface="Times New Roman" panose="02020603050405020304" pitchFamily="18" charset="0"/>
              </a:rPr>
              <a:t>. </a:t>
            </a:r>
            <a:r>
              <a:rPr lang="ro-RO" sz="1800">
                <a:effectLst/>
                <a:latin typeface="Trebuchet MS" panose="020B0603020202020204" pitchFamily="34" charset="0"/>
                <a:ea typeface="Calibri" panose="020F0502020204030204" pitchFamily="34" charset="0"/>
                <a:cs typeface="Times New Roman" panose="02020603050405020304" pitchFamily="18" charset="0"/>
              </a:rPr>
              <a:t> </a:t>
            </a:r>
            <a:endParaRPr lang="ro-RO" dirty="0"/>
          </a:p>
        </p:txBody>
      </p:sp>
    </p:spTree>
    <p:extLst>
      <p:ext uri="{BB962C8B-B14F-4D97-AF65-F5344CB8AC3E}">
        <p14:creationId xmlns:p14="http://schemas.microsoft.com/office/powerpoint/2010/main" val="2823173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624D4-31B1-988A-8911-22ADECBF3D5E}"/>
              </a:ext>
            </a:extLst>
          </p:cNvPr>
          <p:cNvSpPr>
            <a:spLocks noGrp="1"/>
          </p:cNvSpPr>
          <p:nvPr>
            <p:ph type="title"/>
          </p:nvPr>
        </p:nvSpPr>
        <p:spPr/>
        <p:txBody>
          <a:bodyPr/>
          <a:lstStyle/>
          <a:p>
            <a:r>
              <a:rPr lang="en-US" dirty="0" err="1"/>
              <a:t>Pagina</a:t>
            </a:r>
            <a:r>
              <a:rPr lang="en-US" dirty="0"/>
              <a:t> de web a </a:t>
            </a:r>
            <a:r>
              <a:rPr lang="en-US" dirty="0" err="1"/>
              <a:t>proiectului</a:t>
            </a:r>
            <a:r>
              <a:rPr lang="en-US" dirty="0"/>
              <a:t> ADER 16.1.1</a:t>
            </a:r>
            <a:endParaRPr lang="ro-RO" dirty="0"/>
          </a:p>
        </p:txBody>
      </p:sp>
      <p:sp>
        <p:nvSpPr>
          <p:cNvPr id="3" name="Content Placeholder 2">
            <a:extLst>
              <a:ext uri="{FF2B5EF4-FFF2-40B4-BE49-F238E27FC236}">
                <a16:creationId xmlns:a16="http://schemas.microsoft.com/office/drawing/2014/main" id="{AFCB761C-177D-8B9B-CA1B-6424684C8A6D}"/>
              </a:ext>
            </a:extLst>
          </p:cNvPr>
          <p:cNvSpPr>
            <a:spLocks noGrp="1"/>
          </p:cNvSpPr>
          <p:nvPr>
            <p:ph idx="1"/>
          </p:nvPr>
        </p:nvSpPr>
        <p:spPr/>
        <p:txBody>
          <a:bodyPr>
            <a:normAutofit/>
          </a:bodyPr>
          <a:lstStyle/>
          <a:p>
            <a:r>
              <a:rPr lang="ro-RO" sz="3000" dirty="0"/>
              <a:t>https://canepa-ader-iba.ro/</a:t>
            </a:r>
          </a:p>
        </p:txBody>
      </p:sp>
    </p:spTree>
    <p:extLst>
      <p:ext uri="{BB962C8B-B14F-4D97-AF65-F5344CB8AC3E}">
        <p14:creationId xmlns:p14="http://schemas.microsoft.com/office/powerpoint/2010/main" val="171859686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285</TotalTime>
  <Words>3313</Words>
  <Application>Microsoft Office PowerPoint</Application>
  <PresentationFormat>Widescreen</PresentationFormat>
  <Paragraphs>92</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Times New Roman</vt:lpstr>
      <vt:lpstr>Trebuchet MS</vt:lpstr>
      <vt:lpstr>Verdana</vt:lpstr>
      <vt:lpstr>Wingdings 3</vt:lpstr>
      <vt:lpstr>Facet</vt:lpstr>
      <vt:lpstr>Contract ADER 16.1.1./29.01.2024     Proiect: ADER 16.1.1 - Cercetări privind potențialul de valorificare superioară a speciei Cannabis sativa L. în scop alimentar     Faza 1: Studii privind potențialul de exploatare în alimentație a frunzelor, lăstarilor și semințelor de cânepă   Perioadă: 29.01.2024 - 30.04.2024</vt:lpstr>
      <vt:lpstr>PARTENERI</vt:lpstr>
      <vt:lpstr>OBIECTIVUL GENERAL AL PROIECTULUI   Proiectul își propune ca obiectiv principal evaluarea potențialului de valorificare superioară a speciei Cannabis sativa L. în scop alimentar, prin studierea performanțelor bioproductive a unor soiuri românești și analizarea posibilităților de utilizare a masei verzi, a semințelor și a turtelor (deșeuri rezultate după extragerea uleiului), includerea lor sub diverse forme în produse alimentare și furaje. Rezultate preconizare pentru atingerea obiectivului:</vt:lpstr>
      <vt:lpstr>Faza 1 - Studii privind potențialul de exploatare în alimentație a frunzelor, lăstarilor și semințelor de cânepă   Obiectivul fazei  Investigarea pieței și literaturii de specialitate și sintetizarea informațiilor relevante privind potențialul de utilizare în scop alimentar a frunzelor, lăstarilor floriferi și semințelor de cânepă prelucrate prin diverse metode tradiționale sau moderne.    Rezultate preconizate pentru atingerea obiectivului fazei:   - Studiu prospectiv privind potențialul de utilizare în alimentație a plantelor de cânepă (masa verde)  - Studiu prospectiv privind potențialul de utilizare a semințelor de cânepă în scop alimentar  - Pagină web proiect  - Raport de fază</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Pagina de web a proiectului ADER 16.1.1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Manuela Răscol</dc:creator>
  <cp:lastModifiedBy>Manuela Răscol</cp:lastModifiedBy>
  <cp:revision>45</cp:revision>
  <cp:lastPrinted>2024-04-29T11:25:06Z</cp:lastPrinted>
  <dcterms:created xsi:type="dcterms:W3CDTF">2024-04-29T07:35:18Z</dcterms:created>
  <dcterms:modified xsi:type="dcterms:W3CDTF">2024-04-30T09:16:13Z</dcterms:modified>
</cp:coreProperties>
</file>