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notesMasterIdLst>
    <p:notesMasterId r:id="rId23"/>
  </p:notesMasterIdLst>
  <p:sldIdLst>
    <p:sldId id="256" r:id="rId2"/>
    <p:sldId id="257" r:id="rId3"/>
    <p:sldId id="280" r:id="rId4"/>
    <p:sldId id="258" r:id="rId5"/>
    <p:sldId id="281" r:id="rId6"/>
    <p:sldId id="259" r:id="rId7"/>
    <p:sldId id="285" r:id="rId8"/>
    <p:sldId id="290" r:id="rId9"/>
    <p:sldId id="291" r:id="rId10"/>
    <p:sldId id="282" r:id="rId11"/>
    <p:sldId id="292" r:id="rId12"/>
    <p:sldId id="293" r:id="rId13"/>
    <p:sldId id="294" r:id="rId14"/>
    <p:sldId id="295" r:id="rId15"/>
    <p:sldId id="296" r:id="rId16"/>
    <p:sldId id="297" r:id="rId17"/>
    <p:sldId id="298" r:id="rId18"/>
    <p:sldId id="299" r:id="rId19"/>
    <p:sldId id="300" r:id="rId20"/>
    <p:sldId id="301" r:id="rId21"/>
    <p:sldId id="279" r:id="rId22"/>
  </p:sldIdLst>
  <p:sldSz cx="12192000" cy="6858000"/>
  <p:notesSz cx="7010400" cy="92964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9962" autoAdjust="0"/>
    <p:restoredTop sz="94660"/>
  </p:normalViewPr>
  <p:slideViewPr>
    <p:cSldViewPr snapToGrid="0">
      <p:cViewPr varScale="1">
        <p:scale>
          <a:sx n="105" d="100"/>
          <a:sy n="105" d="100"/>
        </p:scale>
        <p:origin x="468" y="10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8475" cy="466725"/>
          </a:xfrm>
          <a:prstGeom prst="rect">
            <a:avLst/>
          </a:prstGeom>
        </p:spPr>
        <p:txBody>
          <a:bodyPr vert="horz" lIns="91440" tIns="45720" rIns="91440" bIns="45720" rtlCol="0"/>
          <a:lstStyle>
            <a:lvl1pPr algn="l">
              <a:defRPr sz="1200"/>
            </a:lvl1pPr>
          </a:lstStyle>
          <a:p>
            <a:endParaRPr lang="ro-RO"/>
          </a:p>
        </p:txBody>
      </p:sp>
      <p:sp>
        <p:nvSpPr>
          <p:cNvPr id="3" name="Date Placeholder 2"/>
          <p:cNvSpPr>
            <a:spLocks noGrp="1"/>
          </p:cNvSpPr>
          <p:nvPr>
            <p:ph type="dt" idx="1"/>
          </p:nvPr>
        </p:nvSpPr>
        <p:spPr>
          <a:xfrm>
            <a:off x="3970338" y="0"/>
            <a:ext cx="3038475" cy="466725"/>
          </a:xfrm>
          <a:prstGeom prst="rect">
            <a:avLst/>
          </a:prstGeom>
        </p:spPr>
        <p:txBody>
          <a:bodyPr vert="horz" lIns="91440" tIns="45720" rIns="91440" bIns="45720" rtlCol="0"/>
          <a:lstStyle>
            <a:lvl1pPr algn="r">
              <a:defRPr sz="1200"/>
            </a:lvl1pPr>
          </a:lstStyle>
          <a:p>
            <a:fld id="{17C6104D-B1C8-4633-9A6D-20BD594C6E70}" type="datetimeFigureOut">
              <a:rPr lang="ro-RO" smtClean="0"/>
              <a:t>17.11.2025</a:t>
            </a:fld>
            <a:endParaRPr lang="ro-RO"/>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1440" tIns="45720" rIns="91440" bIns="45720" rtlCol="0" anchor="ctr"/>
          <a:lstStyle/>
          <a:p>
            <a:endParaRPr lang="ro-RO"/>
          </a:p>
        </p:txBody>
      </p:sp>
      <p:sp>
        <p:nvSpPr>
          <p:cNvPr id="5" name="Notes Placeholder 4"/>
          <p:cNvSpPr>
            <a:spLocks noGrp="1"/>
          </p:cNvSpPr>
          <p:nvPr>
            <p:ph type="body" sz="quarter" idx="3"/>
          </p:nvPr>
        </p:nvSpPr>
        <p:spPr>
          <a:xfrm>
            <a:off x="701675" y="4473575"/>
            <a:ext cx="5607050" cy="3660775"/>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ro-RO"/>
          </a:p>
        </p:txBody>
      </p:sp>
      <p:sp>
        <p:nvSpPr>
          <p:cNvPr id="6" name="Footer Placeholder 5"/>
          <p:cNvSpPr>
            <a:spLocks noGrp="1"/>
          </p:cNvSpPr>
          <p:nvPr>
            <p:ph type="ftr" sz="quarter" idx="4"/>
          </p:nvPr>
        </p:nvSpPr>
        <p:spPr>
          <a:xfrm>
            <a:off x="0" y="8829675"/>
            <a:ext cx="3038475" cy="466725"/>
          </a:xfrm>
          <a:prstGeom prst="rect">
            <a:avLst/>
          </a:prstGeom>
        </p:spPr>
        <p:txBody>
          <a:bodyPr vert="horz" lIns="91440" tIns="45720" rIns="91440" bIns="45720" rtlCol="0" anchor="b"/>
          <a:lstStyle>
            <a:lvl1pPr algn="l">
              <a:defRPr sz="1200"/>
            </a:lvl1pPr>
          </a:lstStyle>
          <a:p>
            <a:endParaRPr lang="ro-RO"/>
          </a:p>
        </p:txBody>
      </p:sp>
      <p:sp>
        <p:nvSpPr>
          <p:cNvPr id="7" name="Slide Number Placeholder 6"/>
          <p:cNvSpPr>
            <a:spLocks noGrp="1"/>
          </p:cNvSpPr>
          <p:nvPr>
            <p:ph type="sldNum" sz="quarter" idx="5"/>
          </p:nvPr>
        </p:nvSpPr>
        <p:spPr>
          <a:xfrm>
            <a:off x="3970338" y="8829675"/>
            <a:ext cx="3038475" cy="466725"/>
          </a:xfrm>
          <a:prstGeom prst="rect">
            <a:avLst/>
          </a:prstGeom>
        </p:spPr>
        <p:txBody>
          <a:bodyPr vert="horz" lIns="91440" tIns="45720" rIns="91440" bIns="45720" rtlCol="0" anchor="b"/>
          <a:lstStyle>
            <a:lvl1pPr algn="r">
              <a:defRPr sz="1200"/>
            </a:lvl1pPr>
          </a:lstStyle>
          <a:p>
            <a:fld id="{A3A172BD-8420-4D8F-A26B-9AB6A25777DE}" type="slidenum">
              <a:rPr lang="ro-RO" smtClean="0"/>
              <a:t>‹#›</a:t>
            </a:fld>
            <a:endParaRPr lang="ro-RO"/>
          </a:p>
        </p:txBody>
      </p:sp>
    </p:spTree>
    <p:extLst>
      <p:ext uri="{BB962C8B-B14F-4D97-AF65-F5344CB8AC3E}">
        <p14:creationId xmlns:p14="http://schemas.microsoft.com/office/powerpoint/2010/main" val="74124151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ro-RO" dirty="0"/>
          </a:p>
        </p:txBody>
      </p:sp>
      <p:sp>
        <p:nvSpPr>
          <p:cNvPr id="4" name="Slide Number Placeholder 3"/>
          <p:cNvSpPr>
            <a:spLocks noGrp="1"/>
          </p:cNvSpPr>
          <p:nvPr>
            <p:ph type="sldNum" sz="quarter" idx="5"/>
          </p:nvPr>
        </p:nvSpPr>
        <p:spPr/>
        <p:txBody>
          <a:bodyPr/>
          <a:lstStyle/>
          <a:p>
            <a:fld id="{A3A172BD-8420-4D8F-A26B-9AB6A25777DE}" type="slidenum">
              <a:rPr lang="ro-RO" smtClean="0"/>
              <a:t>6</a:t>
            </a:fld>
            <a:endParaRPr lang="ro-RO"/>
          </a:p>
        </p:txBody>
      </p:sp>
    </p:spTree>
    <p:extLst>
      <p:ext uri="{BB962C8B-B14F-4D97-AF65-F5344CB8AC3E}">
        <p14:creationId xmlns:p14="http://schemas.microsoft.com/office/powerpoint/2010/main" val="106500511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4078CF68-1F4A-4389-B92D-1C34AAEF2165}" type="datetimeFigureOut">
              <a:rPr lang="ro-RO" smtClean="0"/>
              <a:t>17.11.2025</a:t>
            </a:fld>
            <a:endParaRPr lang="ro-RO"/>
          </a:p>
        </p:txBody>
      </p:sp>
      <p:sp>
        <p:nvSpPr>
          <p:cNvPr id="5" name="Footer Placeholder 4"/>
          <p:cNvSpPr>
            <a:spLocks noGrp="1"/>
          </p:cNvSpPr>
          <p:nvPr>
            <p:ph type="ftr" sz="quarter" idx="11"/>
          </p:nvPr>
        </p:nvSpPr>
        <p:spPr/>
        <p:txBody>
          <a:bodyPr/>
          <a:lstStyle/>
          <a:p>
            <a:endParaRPr lang="ro-RO"/>
          </a:p>
        </p:txBody>
      </p:sp>
      <p:sp>
        <p:nvSpPr>
          <p:cNvPr id="6" name="Slide Number Placeholder 5"/>
          <p:cNvSpPr>
            <a:spLocks noGrp="1"/>
          </p:cNvSpPr>
          <p:nvPr>
            <p:ph type="sldNum" sz="quarter" idx="12"/>
          </p:nvPr>
        </p:nvSpPr>
        <p:spPr/>
        <p:txBody>
          <a:bodyPr/>
          <a:lstStyle/>
          <a:p>
            <a:fld id="{DAEE54FF-BFB2-4C8C-BC3A-B4614EE26FCE}" type="slidenum">
              <a:rPr lang="ro-RO" smtClean="0"/>
              <a:t>‹#›</a:t>
            </a:fld>
            <a:endParaRPr lang="ro-RO"/>
          </a:p>
        </p:txBody>
      </p:sp>
    </p:spTree>
    <p:extLst>
      <p:ext uri="{BB962C8B-B14F-4D97-AF65-F5344CB8AC3E}">
        <p14:creationId xmlns:p14="http://schemas.microsoft.com/office/powerpoint/2010/main" val="304067502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078CF68-1F4A-4389-B92D-1C34AAEF2165}" type="datetimeFigureOut">
              <a:rPr lang="ro-RO" smtClean="0"/>
              <a:t>17.11.2025</a:t>
            </a:fld>
            <a:endParaRPr lang="ro-RO"/>
          </a:p>
        </p:txBody>
      </p:sp>
      <p:sp>
        <p:nvSpPr>
          <p:cNvPr id="5" name="Footer Placeholder 4"/>
          <p:cNvSpPr>
            <a:spLocks noGrp="1"/>
          </p:cNvSpPr>
          <p:nvPr>
            <p:ph type="ftr" sz="quarter" idx="11"/>
          </p:nvPr>
        </p:nvSpPr>
        <p:spPr/>
        <p:txBody>
          <a:bodyPr/>
          <a:lstStyle/>
          <a:p>
            <a:endParaRPr lang="ro-RO"/>
          </a:p>
        </p:txBody>
      </p:sp>
      <p:sp>
        <p:nvSpPr>
          <p:cNvPr id="6" name="Slide Number Placeholder 5"/>
          <p:cNvSpPr>
            <a:spLocks noGrp="1"/>
          </p:cNvSpPr>
          <p:nvPr>
            <p:ph type="sldNum" sz="quarter" idx="12"/>
          </p:nvPr>
        </p:nvSpPr>
        <p:spPr/>
        <p:txBody>
          <a:bodyPr/>
          <a:lstStyle/>
          <a:p>
            <a:fld id="{DAEE54FF-BFB2-4C8C-BC3A-B4614EE26FCE}" type="slidenum">
              <a:rPr lang="ro-RO" smtClean="0"/>
              <a:t>‹#›</a:t>
            </a:fld>
            <a:endParaRPr lang="ro-RO"/>
          </a:p>
        </p:txBody>
      </p:sp>
    </p:spTree>
    <p:extLst>
      <p:ext uri="{BB962C8B-B14F-4D97-AF65-F5344CB8AC3E}">
        <p14:creationId xmlns:p14="http://schemas.microsoft.com/office/powerpoint/2010/main" val="45543788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078CF68-1F4A-4389-B92D-1C34AAEF2165}" type="datetimeFigureOut">
              <a:rPr lang="ro-RO" smtClean="0"/>
              <a:t>17.11.2025</a:t>
            </a:fld>
            <a:endParaRPr lang="ro-RO"/>
          </a:p>
        </p:txBody>
      </p:sp>
      <p:sp>
        <p:nvSpPr>
          <p:cNvPr id="5" name="Footer Placeholder 4"/>
          <p:cNvSpPr>
            <a:spLocks noGrp="1"/>
          </p:cNvSpPr>
          <p:nvPr>
            <p:ph type="ftr" sz="quarter" idx="11"/>
          </p:nvPr>
        </p:nvSpPr>
        <p:spPr/>
        <p:txBody>
          <a:bodyPr/>
          <a:lstStyle/>
          <a:p>
            <a:endParaRPr lang="ro-RO"/>
          </a:p>
        </p:txBody>
      </p:sp>
      <p:sp>
        <p:nvSpPr>
          <p:cNvPr id="6" name="Slide Number Placeholder 5"/>
          <p:cNvSpPr>
            <a:spLocks noGrp="1"/>
          </p:cNvSpPr>
          <p:nvPr>
            <p:ph type="sldNum" sz="quarter" idx="12"/>
          </p:nvPr>
        </p:nvSpPr>
        <p:spPr/>
        <p:txBody>
          <a:bodyPr/>
          <a:lstStyle/>
          <a:p>
            <a:fld id="{DAEE54FF-BFB2-4C8C-BC3A-B4614EE26FCE}" type="slidenum">
              <a:rPr lang="ro-RO" smtClean="0"/>
              <a:t>‹#›</a:t>
            </a:fld>
            <a:endParaRPr lang="ro-RO"/>
          </a:p>
        </p:txBody>
      </p:sp>
    </p:spTree>
    <p:extLst>
      <p:ext uri="{BB962C8B-B14F-4D97-AF65-F5344CB8AC3E}">
        <p14:creationId xmlns:p14="http://schemas.microsoft.com/office/powerpoint/2010/main" val="119050965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4078CF68-1F4A-4389-B92D-1C34AAEF2165}" type="datetimeFigureOut">
              <a:rPr lang="ro-RO" smtClean="0"/>
              <a:t>17.11.2025</a:t>
            </a:fld>
            <a:endParaRPr lang="ro-RO"/>
          </a:p>
        </p:txBody>
      </p:sp>
      <p:sp>
        <p:nvSpPr>
          <p:cNvPr id="6" name="Footer Placeholder 5"/>
          <p:cNvSpPr>
            <a:spLocks noGrp="1"/>
          </p:cNvSpPr>
          <p:nvPr>
            <p:ph type="ftr" sz="quarter" idx="11"/>
          </p:nvPr>
        </p:nvSpPr>
        <p:spPr/>
        <p:txBody>
          <a:bodyPr/>
          <a:lstStyle/>
          <a:p>
            <a:endParaRPr lang="ro-RO"/>
          </a:p>
        </p:txBody>
      </p:sp>
      <p:sp>
        <p:nvSpPr>
          <p:cNvPr id="7" name="Slide Number Placeholder 6"/>
          <p:cNvSpPr>
            <a:spLocks noGrp="1"/>
          </p:cNvSpPr>
          <p:nvPr>
            <p:ph type="sldNum" sz="quarter" idx="12"/>
          </p:nvPr>
        </p:nvSpPr>
        <p:spPr/>
        <p:txBody>
          <a:bodyPr/>
          <a:lstStyle/>
          <a:p>
            <a:fld id="{DAEE54FF-BFB2-4C8C-BC3A-B4614EE26FCE}" type="slidenum">
              <a:rPr lang="ro-RO" smtClean="0"/>
              <a:t>‹#›</a:t>
            </a:fld>
            <a:endParaRPr lang="ro-RO"/>
          </a:p>
        </p:txBody>
      </p:sp>
    </p:spTree>
    <p:extLst>
      <p:ext uri="{BB962C8B-B14F-4D97-AF65-F5344CB8AC3E}">
        <p14:creationId xmlns:p14="http://schemas.microsoft.com/office/powerpoint/2010/main" val="288785221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4078CF68-1F4A-4389-B92D-1C34AAEF2165}" type="datetimeFigureOut">
              <a:rPr lang="ro-RO" smtClean="0"/>
              <a:t>17.11.2025</a:t>
            </a:fld>
            <a:endParaRPr lang="ro-RO"/>
          </a:p>
        </p:txBody>
      </p:sp>
      <p:sp>
        <p:nvSpPr>
          <p:cNvPr id="8" name="Footer Placeholder 7"/>
          <p:cNvSpPr>
            <a:spLocks noGrp="1"/>
          </p:cNvSpPr>
          <p:nvPr>
            <p:ph type="ftr" sz="quarter" idx="11"/>
          </p:nvPr>
        </p:nvSpPr>
        <p:spPr/>
        <p:txBody>
          <a:bodyPr/>
          <a:lstStyle/>
          <a:p>
            <a:endParaRPr lang="ro-RO"/>
          </a:p>
        </p:txBody>
      </p:sp>
      <p:sp>
        <p:nvSpPr>
          <p:cNvPr id="9" name="Slide Number Placeholder 8"/>
          <p:cNvSpPr>
            <a:spLocks noGrp="1"/>
          </p:cNvSpPr>
          <p:nvPr>
            <p:ph type="sldNum" sz="quarter" idx="12"/>
          </p:nvPr>
        </p:nvSpPr>
        <p:spPr/>
        <p:txBody>
          <a:bodyPr/>
          <a:lstStyle/>
          <a:p>
            <a:fld id="{DAEE54FF-BFB2-4C8C-BC3A-B4614EE26FCE}" type="slidenum">
              <a:rPr lang="ro-RO" smtClean="0"/>
              <a:t>‹#›</a:t>
            </a:fld>
            <a:endParaRPr lang="ro-RO"/>
          </a:p>
        </p:txBody>
      </p:sp>
    </p:spTree>
    <p:extLst>
      <p:ext uri="{BB962C8B-B14F-4D97-AF65-F5344CB8AC3E}">
        <p14:creationId xmlns:p14="http://schemas.microsoft.com/office/powerpoint/2010/main" val="415837958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4078CF68-1F4A-4389-B92D-1C34AAEF2165}" type="datetimeFigureOut">
              <a:rPr lang="ro-RO" smtClean="0"/>
              <a:t>17.11.2025</a:t>
            </a:fld>
            <a:endParaRPr lang="ro-RO"/>
          </a:p>
        </p:txBody>
      </p:sp>
      <p:sp>
        <p:nvSpPr>
          <p:cNvPr id="4" name="Footer Placeholder 3"/>
          <p:cNvSpPr>
            <a:spLocks noGrp="1"/>
          </p:cNvSpPr>
          <p:nvPr>
            <p:ph type="ftr" sz="quarter" idx="11"/>
          </p:nvPr>
        </p:nvSpPr>
        <p:spPr/>
        <p:txBody>
          <a:bodyPr/>
          <a:lstStyle/>
          <a:p>
            <a:endParaRPr lang="ro-RO"/>
          </a:p>
        </p:txBody>
      </p:sp>
      <p:sp>
        <p:nvSpPr>
          <p:cNvPr id="5" name="Slide Number Placeholder 4"/>
          <p:cNvSpPr>
            <a:spLocks noGrp="1"/>
          </p:cNvSpPr>
          <p:nvPr>
            <p:ph type="sldNum" sz="quarter" idx="12"/>
          </p:nvPr>
        </p:nvSpPr>
        <p:spPr/>
        <p:txBody>
          <a:bodyPr/>
          <a:lstStyle/>
          <a:p>
            <a:fld id="{DAEE54FF-BFB2-4C8C-BC3A-B4614EE26FCE}" type="slidenum">
              <a:rPr lang="ro-RO" smtClean="0"/>
              <a:t>‹#›</a:t>
            </a:fld>
            <a:endParaRPr lang="ro-RO"/>
          </a:p>
        </p:txBody>
      </p:sp>
    </p:spTree>
    <p:extLst>
      <p:ext uri="{BB962C8B-B14F-4D97-AF65-F5344CB8AC3E}">
        <p14:creationId xmlns:p14="http://schemas.microsoft.com/office/powerpoint/2010/main" val="246245725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078CF68-1F4A-4389-B92D-1C34AAEF2165}" type="datetimeFigureOut">
              <a:rPr lang="ro-RO" smtClean="0"/>
              <a:t>17.11.2025</a:t>
            </a:fld>
            <a:endParaRPr lang="ro-RO"/>
          </a:p>
        </p:txBody>
      </p:sp>
      <p:sp>
        <p:nvSpPr>
          <p:cNvPr id="3" name="Footer Placeholder 2"/>
          <p:cNvSpPr>
            <a:spLocks noGrp="1"/>
          </p:cNvSpPr>
          <p:nvPr>
            <p:ph type="ftr" sz="quarter" idx="11"/>
          </p:nvPr>
        </p:nvSpPr>
        <p:spPr/>
        <p:txBody>
          <a:bodyPr/>
          <a:lstStyle/>
          <a:p>
            <a:endParaRPr lang="ro-RO"/>
          </a:p>
        </p:txBody>
      </p:sp>
      <p:sp>
        <p:nvSpPr>
          <p:cNvPr id="4" name="Slide Number Placeholder 3"/>
          <p:cNvSpPr>
            <a:spLocks noGrp="1"/>
          </p:cNvSpPr>
          <p:nvPr>
            <p:ph type="sldNum" sz="quarter" idx="12"/>
          </p:nvPr>
        </p:nvSpPr>
        <p:spPr/>
        <p:txBody>
          <a:bodyPr/>
          <a:lstStyle/>
          <a:p>
            <a:fld id="{DAEE54FF-BFB2-4C8C-BC3A-B4614EE26FCE}" type="slidenum">
              <a:rPr lang="ro-RO" smtClean="0"/>
              <a:t>‹#›</a:t>
            </a:fld>
            <a:endParaRPr lang="ro-RO"/>
          </a:p>
        </p:txBody>
      </p:sp>
    </p:spTree>
    <p:extLst>
      <p:ext uri="{BB962C8B-B14F-4D97-AF65-F5344CB8AC3E}">
        <p14:creationId xmlns:p14="http://schemas.microsoft.com/office/powerpoint/2010/main" val="428913707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078CF68-1F4A-4389-B92D-1C34AAEF2165}" type="datetimeFigureOut">
              <a:rPr lang="ro-RO" smtClean="0"/>
              <a:t>17.11.2025</a:t>
            </a:fld>
            <a:endParaRPr lang="ro-RO"/>
          </a:p>
        </p:txBody>
      </p:sp>
      <p:sp>
        <p:nvSpPr>
          <p:cNvPr id="6" name="Footer Placeholder 5"/>
          <p:cNvSpPr>
            <a:spLocks noGrp="1"/>
          </p:cNvSpPr>
          <p:nvPr>
            <p:ph type="ftr" sz="quarter" idx="11"/>
          </p:nvPr>
        </p:nvSpPr>
        <p:spPr/>
        <p:txBody>
          <a:bodyPr/>
          <a:lstStyle/>
          <a:p>
            <a:endParaRPr lang="ro-RO"/>
          </a:p>
        </p:txBody>
      </p:sp>
      <p:sp>
        <p:nvSpPr>
          <p:cNvPr id="7" name="Slide Number Placeholder 6"/>
          <p:cNvSpPr>
            <a:spLocks noGrp="1"/>
          </p:cNvSpPr>
          <p:nvPr>
            <p:ph type="sldNum" sz="quarter" idx="12"/>
          </p:nvPr>
        </p:nvSpPr>
        <p:spPr/>
        <p:txBody>
          <a:bodyPr/>
          <a:lstStyle/>
          <a:p>
            <a:fld id="{DAEE54FF-BFB2-4C8C-BC3A-B4614EE26FCE}" type="slidenum">
              <a:rPr lang="ro-RO" smtClean="0"/>
              <a:t>‹#›</a:t>
            </a:fld>
            <a:endParaRPr lang="ro-RO"/>
          </a:p>
        </p:txBody>
      </p:sp>
    </p:spTree>
    <p:extLst>
      <p:ext uri="{BB962C8B-B14F-4D97-AF65-F5344CB8AC3E}">
        <p14:creationId xmlns:p14="http://schemas.microsoft.com/office/powerpoint/2010/main" val="260560951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4078CF68-1F4A-4389-B92D-1C34AAEF2165}" type="datetimeFigureOut">
              <a:rPr lang="ro-RO" smtClean="0"/>
              <a:t>17.11.2025</a:t>
            </a:fld>
            <a:endParaRPr lang="ro-RO"/>
          </a:p>
        </p:txBody>
      </p:sp>
      <p:sp>
        <p:nvSpPr>
          <p:cNvPr id="6" name="Footer Placeholder 5"/>
          <p:cNvSpPr>
            <a:spLocks noGrp="1"/>
          </p:cNvSpPr>
          <p:nvPr>
            <p:ph type="ftr" sz="quarter" idx="11"/>
          </p:nvPr>
        </p:nvSpPr>
        <p:spPr/>
        <p:txBody>
          <a:bodyPr/>
          <a:lstStyle/>
          <a:p>
            <a:endParaRPr lang="ro-RO"/>
          </a:p>
        </p:txBody>
      </p:sp>
      <p:sp>
        <p:nvSpPr>
          <p:cNvPr id="7" name="Slide Number Placeholder 6"/>
          <p:cNvSpPr>
            <a:spLocks noGrp="1"/>
          </p:cNvSpPr>
          <p:nvPr>
            <p:ph type="sldNum" sz="quarter" idx="12"/>
          </p:nvPr>
        </p:nvSpPr>
        <p:spPr/>
        <p:txBody>
          <a:bodyPr/>
          <a:lstStyle/>
          <a:p>
            <a:fld id="{DAEE54FF-BFB2-4C8C-BC3A-B4614EE26FCE}" type="slidenum">
              <a:rPr lang="ro-RO" smtClean="0"/>
              <a:t>‹#›</a:t>
            </a:fld>
            <a:endParaRPr lang="ro-RO"/>
          </a:p>
        </p:txBody>
      </p:sp>
    </p:spTree>
    <p:extLst>
      <p:ext uri="{BB962C8B-B14F-4D97-AF65-F5344CB8AC3E}">
        <p14:creationId xmlns:p14="http://schemas.microsoft.com/office/powerpoint/2010/main" val="17348297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078CF68-1F4A-4389-B92D-1C34AAEF2165}" type="datetimeFigureOut">
              <a:rPr lang="ro-RO" smtClean="0"/>
              <a:t>17.11.2025</a:t>
            </a:fld>
            <a:endParaRPr lang="ro-RO"/>
          </a:p>
        </p:txBody>
      </p:sp>
      <p:sp>
        <p:nvSpPr>
          <p:cNvPr id="5" name="Footer Placeholder 4"/>
          <p:cNvSpPr>
            <a:spLocks noGrp="1"/>
          </p:cNvSpPr>
          <p:nvPr>
            <p:ph type="ftr" sz="quarter" idx="11"/>
          </p:nvPr>
        </p:nvSpPr>
        <p:spPr/>
        <p:txBody>
          <a:bodyPr/>
          <a:lstStyle/>
          <a:p>
            <a:endParaRPr lang="ro-RO"/>
          </a:p>
        </p:txBody>
      </p:sp>
      <p:sp>
        <p:nvSpPr>
          <p:cNvPr id="6" name="Slide Number Placeholder 5"/>
          <p:cNvSpPr>
            <a:spLocks noGrp="1"/>
          </p:cNvSpPr>
          <p:nvPr>
            <p:ph type="sldNum" sz="quarter" idx="12"/>
          </p:nvPr>
        </p:nvSpPr>
        <p:spPr/>
        <p:txBody>
          <a:bodyPr/>
          <a:lstStyle/>
          <a:p>
            <a:fld id="{DAEE54FF-BFB2-4C8C-BC3A-B4614EE26FCE}" type="slidenum">
              <a:rPr lang="ro-RO" smtClean="0"/>
              <a:t>‹#›</a:t>
            </a:fld>
            <a:endParaRPr lang="ro-RO"/>
          </a:p>
        </p:txBody>
      </p:sp>
    </p:spTree>
    <p:extLst>
      <p:ext uri="{BB962C8B-B14F-4D97-AF65-F5344CB8AC3E}">
        <p14:creationId xmlns:p14="http://schemas.microsoft.com/office/powerpoint/2010/main" val="272708240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078CF68-1F4A-4389-B92D-1C34AAEF2165}" type="datetimeFigureOut">
              <a:rPr lang="ro-RO" smtClean="0"/>
              <a:t>17.11.2025</a:t>
            </a:fld>
            <a:endParaRPr lang="ro-RO"/>
          </a:p>
        </p:txBody>
      </p:sp>
      <p:sp>
        <p:nvSpPr>
          <p:cNvPr id="5" name="Footer Placeholder 4"/>
          <p:cNvSpPr>
            <a:spLocks noGrp="1"/>
          </p:cNvSpPr>
          <p:nvPr>
            <p:ph type="ftr" sz="quarter" idx="11"/>
          </p:nvPr>
        </p:nvSpPr>
        <p:spPr/>
        <p:txBody>
          <a:bodyPr/>
          <a:lstStyle/>
          <a:p>
            <a:endParaRPr lang="ro-RO"/>
          </a:p>
        </p:txBody>
      </p:sp>
      <p:sp>
        <p:nvSpPr>
          <p:cNvPr id="6" name="Slide Number Placeholder 5"/>
          <p:cNvSpPr>
            <a:spLocks noGrp="1"/>
          </p:cNvSpPr>
          <p:nvPr>
            <p:ph type="sldNum" sz="quarter" idx="12"/>
          </p:nvPr>
        </p:nvSpPr>
        <p:spPr/>
        <p:txBody>
          <a:bodyPr/>
          <a:lstStyle/>
          <a:p>
            <a:fld id="{DAEE54FF-BFB2-4C8C-BC3A-B4614EE26FCE}" type="slidenum">
              <a:rPr lang="ro-RO" smtClean="0"/>
              <a:t>‹#›</a:t>
            </a:fld>
            <a:endParaRPr lang="ro-RO"/>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extLst>
      <p:ext uri="{BB962C8B-B14F-4D97-AF65-F5344CB8AC3E}">
        <p14:creationId xmlns:p14="http://schemas.microsoft.com/office/powerpoint/2010/main" val="110704470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078CF68-1F4A-4389-B92D-1C34AAEF2165}" type="datetimeFigureOut">
              <a:rPr lang="ro-RO" smtClean="0"/>
              <a:t>17.11.2025</a:t>
            </a:fld>
            <a:endParaRPr lang="ro-RO"/>
          </a:p>
        </p:txBody>
      </p:sp>
      <p:sp>
        <p:nvSpPr>
          <p:cNvPr id="5" name="Footer Placeholder 4"/>
          <p:cNvSpPr>
            <a:spLocks noGrp="1"/>
          </p:cNvSpPr>
          <p:nvPr>
            <p:ph type="ftr" sz="quarter" idx="11"/>
          </p:nvPr>
        </p:nvSpPr>
        <p:spPr/>
        <p:txBody>
          <a:bodyPr/>
          <a:lstStyle/>
          <a:p>
            <a:endParaRPr lang="ro-RO"/>
          </a:p>
        </p:txBody>
      </p:sp>
      <p:sp>
        <p:nvSpPr>
          <p:cNvPr id="6" name="Slide Number Placeholder 5"/>
          <p:cNvSpPr>
            <a:spLocks noGrp="1"/>
          </p:cNvSpPr>
          <p:nvPr>
            <p:ph type="sldNum" sz="quarter" idx="12"/>
          </p:nvPr>
        </p:nvSpPr>
        <p:spPr/>
        <p:txBody>
          <a:bodyPr/>
          <a:lstStyle/>
          <a:p>
            <a:fld id="{DAEE54FF-BFB2-4C8C-BC3A-B4614EE26FCE}" type="slidenum">
              <a:rPr lang="ro-RO" smtClean="0"/>
              <a:t>‹#›</a:t>
            </a:fld>
            <a:endParaRPr lang="ro-RO"/>
          </a:p>
        </p:txBody>
      </p:sp>
    </p:spTree>
    <p:extLst>
      <p:ext uri="{BB962C8B-B14F-4D97-AF65-F5344CB8AC3E}">
        <p14:creationId xmlns:p14="http://schemas.microsoft.com/office/powerpoint/2010/main" val="117675230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078CF68-1F4A-4389-B92D-1C34AAEF2165}" type="datetimeFigureOut">
              <a:rPr lang="ro-RO" smtClean="0"/>
              <a:t>17.11.2025</a:t>
            </a:fld>
            <a:endParaRPr lang="ro-RO"/>
          </a:p>
        </p:txBody>
      </p:sp>
      <p:sp>
        <p:nvSpPr>
          <p:cNvPr id="5" name="Footer Placeholder 4"/>
          <p:cNvSpPr>
            <a:spLocks noGrp="1"/>
          </p:cNvSpPr>
          <p:nvPr>
            <p:ph type="ftr" sz="quarter" idx="11"/>
          </p:nvPr>
        </p:nvSpPr>
        <p:spPr/>
        <p:txBody>
          <a:bodyPr/>
          <a:lstStyle/>
          <a:p>
            <a:endParaRPr lang="ro-RO"/>
          </a:p>
        </p:txBody>
      </p:sp>
      <p:sp>
        <p:nvSpPr>
          <p:cNvPr id="6" name="Slide Number Placeholder 5"/>
          <p:cNvSpPr>
            <a:spLocks noGrp="1"/>
          </p:cNvSpPr>
          <p:nvPr>
            <p:ph type="sldNum" sz="quarter" idx="12"/>
          </p:nvPr>
        </p:nvSpPr>
        <p:spPr/>
        <p:txBody>
          <a:bodyPr/>
          <a:lstStyle/>
          <a:p>
            <a:fld id="{DAEE54FF-BFB2-4C8C-BC3A-B4614EE26FCE}" type="slidenum">
              <a:rPr lang="ro-RO" smtClean="0"/>
              <a:t>‹#›</a:t>
            </a:fld>
            <a:endParaRPr lang="ro-RO"/>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55008675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078CF68-1F4A-4389-B92D-1C34AAEF2165}" type="datetimeFigureOut">
              <a:rPr lang="ro-RO" smtClean="0"/>
              <a:t>17.11.2025</a:t>
            </a:fld>
            <a:endParaRPr lang="ro-RO"/>
          </a:p>
        </p:txBody>
      </p:sp>
      <p:sp>
        <p:nvSpPr>
          <p:cNvPr id="5" name="Footer Placeholder 4"/>
          <p:cNvSpPr>
            <a:spLocks noGrp="1"/>
          </p:cNvSpPr>
          <p:nvPr>
            <p:ph type="ftr" sz="quarter" idx="11"/>
          </p:nvPr>
        </p:nvSpPr>
        <p:spPr/>
        <p:txBody>
          <a:bodyPr/>
          <a:lstStyle/>
          <a:p>
            <a:endParaRPr lang="ro-RO"/>
          </a:p>
        </p:txBody>
      </p:sp>
      <p:sp>
        <p:nvSpPr>
          <p:cNvPr id="6" name="Slide Number Placeholder 5"/>
          <p:cNvSpPr>
            <a:spLocks noGrp="1"/>
          </p:cNvSpPr>
          <p:nvPr>
            <p:ph type="sldNum" sz="quarter" idx="12"/>
          </p:nvPr>
        </p:nvSpPr>
        <p:spPr/>
        <p:txBody>
          <a:bodyPr/>
          <a:lstStyle/>
          <a:p>
            <a:fld id="{DAEE54FF-BFB2-4C8C-BC3A-B4614EE26FCE}" type="slidenum">
              <a:rPr lang="ro-RO" smtClean="0"/>
              <a:t>‹#›</a:t>
            </a:fld>
            <a:endParaRPr lang="ro-RO"/>
          </a:p>
        </p:txBody>
      </p:sp>
    </p:spTree>
    <p:extLst>
      <p:ext uri="{BB962C8B-B14F-4D97-AF65-F5344CB8AC3E}">
        <p14:creationId xmlns:p14="http://schemas.microsoft.com/office/powerpoint/2010/main" val="312021582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078CF68-1F4A-4389-B92D-1C34AAEF2165}" type="datetimeFigureOut">
              <a:rPr lang="ro-RO" smtClean="0"/>
              <a:t>17.11.2025</a:t>
            </a:fld>
            <a:endParaRPr lang="ro-RO"/>
          </a:p>
        </p:txBody>
      </p:sp>
      <p:sp>
        <p:nvSpPr>
          <p:cNvPr id="5" name="Footer Placeholder 4"/>
          <p:cNvSpPr>
            <a:spLocks noGrp="1"/>
          </p:cNvSpPr>
          <p:nvPr>
            <p:ph type="ftr" sz="quarter" idx="11"/>
          </p:nvPr>
        </p:nvSpPr>
        <p:spPr/>
        <p:txBody>
          <a:bodyPr/>
          <a:lstStyle/>
          <a:p>
            <a:endParaRPr lang="ro-RO"/>
          </a:p>
        </p:txBody>
      </p:sp>
      <p:sp>
        <p:nvSpPr>
          <p:cNvPr id="6" name="Slide Number Placeholder 5"/>
          <p:cNvSpPr>
            <a:spLocks noGrp="1"/>
          </p:cNvSpPr>
          <p:nvPr>
            <p:ph type="sldNum" sz="quarter" idx="12"/>
          </p:nvPr>
        </p:nvSpPr>
        <p:spPr/>
        <p:txBody>
          <a:bodyPr/>
          <a:lstStyle/>
          <a:p>
            <a:fld id="{DAEE54FF-BFB2-4C8C-BC3A-B4614EE26FCE}" type="slidenum">
              <a:rPr lang="ro-RO" smtClean="0"/>
              <a:t>‹#›</a:t>
            </a:fld>
            <a:endParaRPr lang="ro-RO"/>
          </a:p>
        </p:txBody>
      </p:sp>
    </p:spTree>
    <p:extLst>
      <p:ext uri="{BB962C8B-B14F-4D97-AF65-F5344CB8AC3E}">
        <p14:creationId xmlns:p14="http://schemas.microsoft.com/office/powerpoint/2010/main" val="183225640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078CF68-1F4A-4389-B92D-1C34AAEF2165}" type="datetimeFigureOut">
              <a:rPr lang="ro-RO" smtClean="0"/>
              <a:t>17.11.2025</a:t>
            </a:fld>
            <a:endParaRPr lang="ro-RO"/>
          </a:p>
        </p:txBody>
      </p:sp>
      <p:sp>
        <p:nvSpPr>
          <p:cNvPr id="5" name="Footer Placeholder 4"/>
          <p:cNvSpPr>
            <a:spLocks noGrp="1"/>
          </p:cNvSpPr>
          <p:nvPr>
            <p:ph type="ftr" sz="quarter" idx="11"/>
          </p:nvPr>
        </p:nvSpPr>
        <p:spPr/>
        <p:txBody>
          <a:bodyPr/>
          <a:lstStyle/>
          <a:p>
            <a:endParaRPr lang="ro-RO"/>
          </a:p>
        </p:txBody>
      </p:sp>
      <p:sp>
        <p:nvSpPr>
          <p:cNvPr id="6" name="Slide Number Placeholder 5"/>
          <p:cNvSpPr>
            <a:spLocks noGrp="1"/>
          </p:cNvSpPr>
          <p:nvPr>
            <p:ph type="sldNum" sz="quarter" idx="12"/>
          </p:nvPr>
        </p:nvSpPr>
        <p:spPr/>
        <p:txBody>
          <a:bodyPr/>
          <a:lstStyle/>
          <a:p>
            <a:fld id="{DAEE54FF-BFB2-4C8C-BC3A-B4614EE26FCE}" type="slidenum">
              <a:rPr lang="ro-RO" smtClean="0"/>
              <a:t>‹#›</a:t>
            </a:fld>
            <a:endParaRPr lang="ro-RO"/>
          </a:p>
        </p:txBody>
      </p:sp>
    </p:spTree>
    <p:extLst>
      <p:ext uri="{BB962C8B-B14F-4D97-AF65-F5344CB8AC3E}">
        <p14:creationId xmlns:p14="http://schemas.microsoft.com/office/powerpoint/2010/main" val="231027087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4078CF68-1F4A-4389-B92D-1C34AAEF2165}" type="datetimeFigureOut">
              <a:rPr lang="ro-RO" smtClean="0"/>
              <a:t>17.11.2025</a:t>
            </a:fld>
            <a:endParaRPr lang="ro-RO"/>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ro-RO"/>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DAEE54FF-BFB2-4C8C-BC3A-B4614EE26FCE}" type="slidenum">
              <a:rPr lang="ro-RO" smtClean="0"/>
              <a:t>‹#›</a:t>
            </a:fld>
            <a:endParaRPr lang="ro-RO"/>
          </a:p>
        </p:txBody>
      </p:sp>
    </p:spTree>
    <p:extLst>
      <p:ext uri="{BB962C8B-B14F-4D97-AF65-F5344CB8AC3E}">
        <p14:creationId xmlns:p14="http://schemas.microsoft.com/office/powerpoint/2010/main" val="2430032450"/>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 id="2147483696" r:id="rId12"/>
    <p:sldLayoutId id="2147483697" r:id="rId13"/>
    <p:sldLayoutId id="2147483698" r:id="rId14"/>
    <p:sldLayoutId id="2147483699" r:id="rId15"/>
    <p:sldLayoutId id="2147483700"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emf"/><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hyperlink" Target="https://bioresurse.ro/" TargetMode="External"/><Relationship Id="rId2" Type="http://schemas.openxmlformats.org/officeDocument/2006/relationships/image" Target="../media/image2.png"/><Relationship Id="rId1" Type="http://schemas.openxmlformats.org/officeDocument/2006/relationships/slideLayout" Target="../slideLayouts/slideLayout2.xml"/><Relationship Id="rId6" Type="http://schemas.openxmlformats.org/officeDocument/2006/relationships/hyperlink" Target="https://www.ibna.ro/" TargetMode="External"/><Relationship Id="rId5" Type="http://schemas.openxmlformats.org/officeDocument/2006/relationships/hyperlink" Target="https://www.inma.ro/" TargetMode="External"/><Relationship Id="rId4" Type="http://schemas.openxmlformats.org/officeDocument/2006/relationships/hyperlink" Target="https://www.scda.ro/" TargetMode="Externa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7.jpeg"/></Relationships>
</file>

<file path=ppt/slides/_rels/slide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11.png"/></Relationships>
</file>

<file path=ppt/slides/_rels/slide14.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15.jpeg"/></Relationships>
</file>

<file path=ppt/slides/_rels/slide17.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hyperlink" Target="https://www.researchgate.net/journal/European-Journal-of-Pharmaceutical-Sciences-0928-0987?_tp=eyJjb250ZXh0Ijp7ImZpcnN0UGFnZSI6InB1YmxpY2F0aW9uIiwicGFnZSI6InB1YmxpY2F0aW9uIn19" TargetMode="External"/><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2.png"/><Relationship Id="rId1" Type="http://schemas.openxmlformats.org/officeDocument/2006/relationships/slideLayout" Target="../slideLayouts/slideLayout2.xml"/><Relationship Id="rId5" Type="http://schemas.openxmlformats.org/officeDocument/2006/relationships/image" Target="../media/image19.jpg"/><Relationship Id="rId4" Type="http://schemas.openxmlformats.org/officeDocument/2006/relationships/image" Target="../media/image18.jpg"/></Relationships>
</file>

<file path=ppt/slides/_rels/slide20.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image" Target="../media/image2.png"/><Relationship Id="rId1" Type="http://schemas.openxmlformats.org/officeDocument/2006/relationships/slideLayout" Target="../slideLayouts/slideLayout2.xml"/><Relationship Id="rId5" Type="http://schemas.openxmlformats.org/officeDocument/2006/relationships/image" Target="../media/image22.jpg"/><Relationship Id="rId4" Type="http://schemas.openxmlformats.org/officeDocument/2006/relationships/image" Target="../media/image21.jpg"/></Relationships>
</file>

<file path=ppt/slides/_rels/slide21.xml.rels><?xml version="1.0" encoding="UTF-8" standalone="yes"?>
<Relationships xmlns="http://schemas.openxmlformats.org/package/2006/relationships"><Relationship Id="rId2" Type="http://schemas.openxmlformats.org/officeDocument/2006/relationships/hyperlink" Target="https://canepa-ader-iba.ro/"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a:extLst>
              <a:ext uri="{FF2B5EF4-FFF2-40B4-BE49-F238E27FC236}">
                <a16:creationId xmlns:a16="http://schemas.microsoft.com/office/drawing/2014/main" id="{E5481A6E-5B63-03E7-A799-5106CCB3931D}"/>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r="82001" b="45624"/>
          <a:stretch/>
        </p:blipFill>
        <p:spPr bwMode="auto">
          <a:xfrm>
            <a:off x="984847" y="212126"/>
            <a:ext cx="1550606" cy="1153956"/>
          </a:xfrm>
          <a:prstGeom prst="rect">
            <a:avLst/>
          </a:prstGeom>
          <a:ln>
            <a:noFill/>
          </a:ln>
          <a:effectLst>
            <a:outerShdw blurRad="190500" algn="tl" rotWithShape="0">
              <a:srgbClr val="000000">
                <a:alpha val="70000"/>
              </a:srgbClr>
            </a:outerShdw>
          </a:effectLst>
          <a:extLst>
            <a:ext uri="{91240B29-F687-4F45-9708-019B960494DF}">
              <a14:hiddenLine xmlns:a14="http://schemas.microsoft.com/office/drawing/2010/main" w="9525">
                <a:solidFill>
                  <a:srgbClr val="000000"/>
                </a:solidFill>
                <a:miter lim="800000"/>
                <a:headEnd/>
                <a:tailEnd/>
              </a14:hiddenLine>
            </a:ext>
          </a:extLst>
        </p:spPr>
      </p:pic>
      <p:pic>
        <p:nvPicPr>
          <p:cNvPr id="3" name="Picture 2">
            <a:extLst>
              <a:ext uri="{FF2B5EF4-FFF2-40B4-BE49-F238E27FC236}">
                <a16:creationId xmlns:a16="http://schemas.microsoft.com/office/drawing/2014/main" id="{423C98A4-B8DF-46CD-E798-49B0D2615F38}"/>
              </a:ext>
            </a:extLst>
          </p:cNvPr>
          <p:cNvPicPr>
            <a:picLocks noChangeAspect="1"/>
          </p:cNvPicPr>
          <p:nvPr/>
        </p:nvPicPr>
        <p:blipFill>
          <a:blip r:embed="rId3">
            <a:lum bright="70000" contrast="-70000"/>
            <a:extLst>
              <a:ext uri="{28A0092B-C50C-407E-A947-70E740481C1C}">
                <a14:useLocalDpi xmlns:a14="http://schemas.microsoft.com/office/drawing/2010/main" val="0"/>
              </a:ext>
            </a:extLst>
          </a:blip>
          <a:stretch>
            <a:fillRect/>
          </a:stretch>
        </p:blipFill>
        <p:spPr>
          <a:xfrm rot="21351887">
            <a:off x="2531443" y="1538518"/>
            <a:ext cx="4948437" cy="4594977"/>
          </a:xfrm>
          <a:prstGeom prst="rect">
            <a:avLst/>
          </a:prstGeom>
          <a:ln>
            <a:noFill/>
          </a:ln>
          <a:effectLst>
            <a:softEdge rad="112500"/>
          </a:effectLst>
        </p:spPr>
      </p:pic>
      <p:sp>
        <p:nvSpPr>
          <p:cNvPr id="2" name="Title 1">
            <a:extLst>
              <a:ext uri="{FF2B5EF4-FFF2-40B4-BE49-F238E27FC236}">
                <a16:creationId xmlns:a16="http://schemas.microsoft.com/office/drawing/2014/main" id="{AF1867EF-A43C-3326-B384-94A08DF4EED3}"/>
              </a:ext>
            </a:extLst>
          </p:cNvPr>
          <p:cNvSpPr>
            <a:spLocks noGrp="1"/>
          </p:cNvSpPr>
          <p:nvPr>
            <p:ph type="ctrTitle"/>
          </p:nvPr>
        </p:nvSpPr>
        <p:spPr>
          <a:xfrm>
            <a:off x="1530096" y="1151860"/>
            <a:ext cx="8725598" cy="3216873"/>
          </a:xfrm>
        </p:spPr>
        <p:txBody>
          <a:bodyPr>
            <a:normAutofit/>
          </a:bodyPr>
          <a:lstStyle/>
          <a:p>
            <a:pPr algn="ctr"/>
            <a:r>
              <a:rPr lang="ro-RO" sz="3600" b="1" dirty="0">
                <a:solidFill>
                  <a:schemeClr val="tx1"/>
                </a:solidFill>
                <a:effectLst/>
                <a:ea typeface="Times New Roman" panose="02020603050405020304" pitchFamily="18" charset="0"/>
                <a:cs typeface="Times New Roman" panose="02020603050405020304" pitchFamily="18" charset="0"/>
              </a:rPr>
              <a:t>Proiect:</a:t>
            </a:r>
            <a:r>
              <a:rPr lang="ro-RO" sz="3600" dirty="0">
                <a:solidFill>
                  <a:schemeClr val="tx1"/>
                </a:solidFill>
                <a:effectLst/>
                <a:ea typeface="Times New Roman" panose="02020603050405020304" pitchFamily="18" charset="0"/>
                <a:cs typeface="Times New Roman" panose="02020603050405020304" pitchFamily="18" charset="0"/>
              </a:rPr>
              <a:t> </a:t>
            </a:r>
            <a:r>
              <a:rPr lang="ro-RO" sz="3600" b="1" dirty="0">
                <a:solidFill>
                  <a:schemeClr val="tx1"/>
                </a:solidFill>
                <a:effectLst/>
                <a:ea typeface="Times New Roman" panose="02020603050405020304" pitchFamily="18" charset="0"/>
                <a:cs typeface="Times New Roman" panose="02020603050405020304" pitchFamily="18" charset="0"/>
              </a:rPr>
              <a:t>ADER 16.1.1 </a:t>
            </a:r>
            <a:br>
              <a:rPr lang="ro-RO" sz="3600" b="1" dirty="0">
                <a:solidFill>
                  <a:schemeClr val="tx1"/>
                </a:solidFill>
                <a:effectLst/>
                <a:ea typeface="Times New Roman" panose="02020603050405020304" pitchFamily="18" charset="0"/>
                <a:cs typeface="Times New Roman" panose="02020603050405020304" pitchFamily="18" charset="0"/>
              </a:rPr>
            </a:br>
            <a:br>
              <a:rPr lang="ro-RO" sz="3600" b="1" dirty="0">
                <a:effectLst/>
                <a:ea typeface="Times New Roman" panose="02020603050405020304" pitchFamily="18" charset="0"/>
                <a:cs typeface="Times New Roman" panose="02020603050405020304" pitchFamily="18" charset="0"/>
              </a:rPr>
            </a:br>
            <a:r>
              <a:rPr lang="ro-RO" sz="3600" b="1" dirty="0">
                <a:solidFill>
                  <a:schemeClr val="tx1"/>
                </a:solidFill>
                <a:effectLst/>
                <a:ea typeface="Times New Roman" panose="02020603050405020304" pitchFamily="18" charset="0"/>
                <a:cs typeface="Times New Roman" panose="02020603050405020304" pitchFamily="18" charset="0"/>
              </a:rPr>
              <a:t>Cercetări privind potențialul de valorificare superioară a speciei </a:t>
            </a:r>
            <a:r>
              <a:rPr lang="ro-RO" sz="3600" b="1" i="1" dirty="0" err="1">
                <a:solidFill>
                  <a:schemeClr val="tx1"/>
                </a:solidFill>
                <a:effectLst/>
                <a:ea typeface="Times New Roman" panose="02020603050405020304" pitchFamily="18" charset="0"/>
                <a:cs typeface="Times New Roman" panose="02020603050405020304" pitchFamily="18" charset="0"/>
              </a:rPr>
              <a:t>Cannabis</a:t>
            </a:r>
            <a:r>
              <a:rPr lang="ro-RO" sz="3600" b="1" i="1" dirty="0">
                <a:solidFill>
                  <a:schemeClr val="tx1"/>
                </a:solidFill>
                <a:effectLst/>
                <a:ea typeface="Times New Roman" panose="02020603050405020304" pitchFamily="18" charset="0"/>
                <a:cs typeface="Times New Roman" panose="02020603050405020304" pitchFamily="18" charset="0"/>
              </a:rPr>
              <a:t> </a:t>
            </a:r>
            <a:r>
              <a:rPr lang="ro-RO" sz="3600" b="1" i="1" dirty="0" err="1">
                <a:solidFill>
                  <a:schemeClr val="tx1"/>
                </a:solidFill>
                <a:effectLst/>
                <a:ea typeface="Times New Roman" panose="02020603050405020304" pitchFamily="18" charset="0"/>
                <a:cs typeface="Times New Roman" panose="02020603050405020304" pitchFamily="18" charset="0"/>
              </a:rPr>
              <a:t>sativa</a:t>
            </a:r>
            <a:r>
              <a:rPr lang="ro-RO" sz="3600" b="1" i="1" dirty="0">
                <a:solidFill>
                  <a:schemeClr val="tx1"/>
                </a:solidFill>
                <a:effectLst/>
                <a:ea typeface="Times New Roman" panose="02020603050405020304" pitchFamily="18" charset="0"/>
                <a:cs typeface="Times New Roman" panose="02020603050405020304" pitchFamily="18" charset="0"/>
              </a:rPr>
              <a:t> L. </a:t>
            </a:r>
            <a:r>
              <a:rPr lang="ro-RO" sz="3600" b="1" dirty="0">
                <a:solidFill>
                  <a:schemeClr val="tx1"/>
                </a:solidFill>
                <a:effectLst/>
                <a:ea typeface="Times New Roman" panose="02020603050405020304" pitchFamily="18" charset="0"/>
                <a:cs typeface="Times New Roman" panose="02020603050405020304" pitchFamily="18" charset="0"/>
              </a:rPr>
              <a:t>în scop alimentar</a:t>
            </a:r>
            <a:endParaRPr lang="ro-RO" sz="1800" b="1" dirty="0">
              <a:solidFill>
                <a:schemeClr val="tx1"/>
              </a:solidFill>
            </a:endParaRPr>
          </a:p>
        </p:txBody>
      </p:sp>
      <p:sp>
        <p:nvSpPr>
          <p:cNvPr id="5" name="TextBox 4">
            <a:extLst>
              <a:ext uri="{FF2B5EF4-FFF2-40B4-BE49-F238E27FC236}">
                <a16:creationId xmlns:a16="http://schemas.microsoft.com/office/drawing/2014/main" id="{742FE3F7-E954-B300-E493-DE31C9DBAFCE}"/>
              </a:ext>
            </a:extLst>
          </p:cNvPr>
          <p:cNvSpPr txBox="1"/>
          <p:nvPr/>
        </p:nvSpPr>
        <p:spPr>
          <a:xfrm>
            <a:off x="426599" y="4990717"/>
            <a:ext cx="10705857" cy="1200329"/>
          </a:xfrm>
          <a:prstGeom prst="rect">
            <a:avLst/>
          </a:prstGeom>
          <a:noFill/>
        </p:spPr>
        <p:txBody>
          <a:bodyPr wrap="square">
            <a:spAutoFit/>
          </a:bodyPr>
          <a:lstStyle/>
          <a:p>
            <a:pPr algn="ctr"/>
            <a:r>
              <a:rPr lang="ro-RO" b="1" dirty="0">
                <a:latin typeface="Trebuchet MS" panose="020B0603020202020204" pitchFamily="34" charset="0"/>
                <a:ea typeface="Times New Roman" panose="02020603050405020304" pitchFamily="18" charset="0"/>
                <a:cs typeface="Times New Roman" panose="02020603050405020304" pitchFamily="18" charset="0"/>
              </a:rPr>
              <a:t>Faza 3: </a:t>
            </a:r>
            <a:r>
              <a:rPr lang="ro-RO" b="1" dirty="0">
                <a:solidFill>
                  <a:srgbClr val="92D050"/>
                </a:solidFill>
                <a:latin typeface="Trebuchet MS" panose="020B0603020202020204" pitchFamily="34" charset="0"/>
                <a:ea typeface="Times New Roman" panose="02020603050405020304" pitchFamily="18" charset="0"/>
                <a:cs typeface="Times New Roman" panose="02020603050405020304" pitchFamily="18" charset="0"/>
              </a:rPr>
              <a:t>Valorificarea materiilor prime selectate (frunze, lăstari floriferi, semințe) prin includerea lor în alimente și suplimente alimentare.</a:t>
            </a:r>
          </a:p>
          <a:p>
            <a:pPr algn="ctr"/>
            <a:r>
              <a:rPr lang="ro-RO" b="1" dirty="0">
                <a:latin typeface="Trebuchet MS" panose="020B0603020202020204" pitchFamily="34" charset="0"/>
                <a:ea typeface="Times New Roman" panose="02020603050405020304" pitchFamily="18" charset="0"/>
                <a:cs typeface="Times New Roman" panose="02020603050405020304" pitchFamily="18" charset="0"/>
              </a:rPr>
              <a:t> </a:t>
            </a:r>
            <a:br>
              <a:rPr lang="ro-RO" dirty="0">
                <a:latin typeface="Verdana" panose="020B0604030504040204" pitchFamily="34" charset="0"/>
                <a:ea typeface="Times New Roman" panose="02020603050405020304" pitchFamily="18" charset="0"/>
                <a:cs typeface="Times New Roman" panose="02020603050405020304" pitchFamily="18" charset="0"/>
              </a:rPr>
            </a:br>
            <a:r>
              <a:rPr lang="ro-RO" b="1" dirty="0">
                <a:latin typeface="Trebuchet MS" panose="020B0603020202020204" pitchFamily="34" charset="0"/>
                <a:ea typeface="Times New Roman" panose="02020603050405020304" pitchFamily="18" charset="0"/>
                <a:cs typeface="Times New Roman" panose="02020603050405020304" pitchFamily="18" charset="0"/>
              </a:rPr>
              <a:t>Perioadă:</a:t>
            </a:r>
            <a:r>
              <a:rPr lang="ro-RO" dirty="0">
                <a:latin typeface="Trebuchet MS" panose="020B0603020202020204" pitchFamily="34" charset="0"/>
                <a:ea typeface="Times New Roman" panose="02020603050405020304" pitchFamily="18" charset="0"/>
                <a:cs typeface="Times New Roman" panose="02020603050405020304" pitchFamily="18" charset="0"/>
              </a:rPr>
              <a:t> </a:t>
            </a:r>
            <a:r>
              <a:rPr lang="ro-RO" b="1" dirty="0">
                <a:latin typeface="Trebuchet MS" panose="020B0603020202020204" pitchFamily="34" charset="0"/>
                <a:ea typeface="Times New Roman" panose="02020603050405020304" pitchFamily="18" charset="0"/>
                <a:cs typeface="Times New Roman" panose="02020603050405020304" pitchFamily="18" charset="0"/>
              </a:rPr>
              <a:t>16</a:t>
            </a:r>
            <a:r>
              <a:rPr lang="en-US" b="1" dirty="0">
                <a:latin typeface="Trebuchet MS" panose="020B0603020202020204" pitchFamily="34" charset="0"/>
                <a:ea typeface="Times New Roman" panose="02020603050405020304" pitchFamily="18" charset="0"/>
                <a:cs typeface="Times New Roman" panose="02020603050405020304" pitchFamily="18" charset="0"/>
              </a:rPr>
              <a:t>.</a:t>
            </a:r>
            <a:r>
              <a:rPr lang="ro-RO" b="1" dirty="0">
                <a:latin typeface="Trebuchet MS" panose="020B0603020202020204" pitchFamily="34" charset="0"/>
                <a:ea typeface="Times New Roman" panose="02020603050405020304" pitchFamily="18" charset="0"/>
                <a:cs typeface="Times New Roman" panose="02020603050405020304" pitchFamily="18" charset="0"/>
              </a:rPr>
              <a:t>11.2024 – </a:t>
            </a:r>
            <a:r>
              <a:rPr lang="en-US" b="1" dirty="0">
                <a:latin typeface="Trebuchet MS" panose="020B0603020202020204" pitchFamily="34" charset="0"/>
                <a:ea typeface="Times New Roman" panose="02020603050405020304" pitchFamily="18" charset="0"/>
                <a:cs typeface="Times New Roman" panose="02020603050405020304" pitchFamily="18" charset="0"/>
              </a:rPr>
              <a:t>15.11</a:t>
            </a:r>
            <a:r>
              <a:rPr lang="ro-RO" b="1" dirty="0">
                <a:latin typeface="Trebuchet MS" panose="020B0603020202020204" pitchFamily="34" charset="0"/>
                <a:ea typeface="Times New Roman" panose="02020603050405020304" pitchFamily="18" charset="0"/>
                <a:cs typeface="Times New Roman" panose="02020603050405020304" pitchFamily="18" charset="0"/>
              </a:rPr>
              <a:t>.202</a:t>
            </a:r>
            <a:r>
              <a:rPr lang="en-US" b="1" dirty="0">
                <a:latin typeface="Trebuchet MS" panose="020B0603020202020204" pitchFamily="34" charset="0"/>
                <a:ea typeface="Times New Roman" panose="02020603050405020304" pitchFamily="18" charset="0"/>
                <a:cs typeface="Times New Roman" panose="02020603050405020304" pitchFamily="18" charset="0"/>
              </a:rPr>
              <a:t>5</a:t>
            </a:r>
            <a:endParaRPr lang="ro-RO" dirty="0">
              <a:latin typeface="+mj-lt"/>
            </a:endParaRPr>
          </a:p>
        </p:txBody>
      </p:sp>
      <p:pic>
        <p:nvPicPr>
          <p:cNvPr id="9" name="Picture 8">
            <a:extLst>
              <a:ext uri="{FF2B5EF4-FFF2-40B4-BE49-F238E27FC236}">
                <a16:creationId xmlns:a16="http://schemas.microsoft.com/office/drawing/2014/main" id="{6424439A-556D-05CD-1258-8F135F9DD7E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372210" y="142710"/>
            <a:ext cx="3010695" cy="1252816"/>
          </a:xfrm>
          <a:prstGeom prst="rect">
            <a:avLst/>
          </a:prstGeom>
          <a:ln>
            <a:noFill/>
          </a:ln>
          <a:effectLst>
            <a:outerShdw blurRad="190500" algn="tl" rotWithShape="0">
              <a:srgbClr val="000000">
                <a:alpha val="70000"/>
              </a:srgbClr>
            </a:outerShdw>
          </a:effectLst>
        </p:spPr>
      </p:pic>
      <p:pic>
        <p:nvPicPr>
          <p:cNvPr id="11" name="Picture 10">
            <a:extLst>
              <a:ext uri="{FF2B5EF4-FFF2-40B4-BE49-F238E27FC236}">
                <a16:creationId xmlns:a16="http://schemas.microsoft.com/office/drawing/2014/main" id="{2465ED6F-5B72-5A1E-5E72-B0540C01DC89}"/>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629911" y="212126"/>
            <a:ext cx="2762674" cy="1153956"/>
          </a:xfrm>
          <a:prstGeom prst="rect">
            <a:avLst/>
          </a:prstGeom>
          <a:ln>
            <a:noFill/>
          </a:ln>
          <a:effectLst>
            <a:outerShdw blurRad="190500" algn="tl" rotWithShape="0">
              <a:srgbClr val="000000">
                <a:alpha val="70000"/>
              </a:srgbClr>
            </a:outerShdw>
          </a:effectLst>
        </p:spPr>
      </p:pic>
      <p:pic>
        <p:nvPicPr>
          <p:cNvPr id="13" name="Picture 12">
            <a:extLst>
              <a:ext uri="{FF2B5EF4-FFF2-40B4-BE49-F238E27FC236}">
                <a16:creationId xmlns:a16="http://schemas.microsoft.com/office/drawing/2014/main" id="{EE5E7E2D-417D-F03B-260A-D96F4F1496E5}"/>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832951" y="148204"/>
            <a:ext cx="3185828" cy="1327428"/>
          </a:xfrm>
          <a:prstGeom prst="rect">
            <a:avLst/>
          </a:prstGeom>
          <a:ln>
            <a:noFill/>
          </a:ln>
          <a:effectLst>
            <a:outerShdw blurRad="190500" algn="tl" rotWithShape="0">
              <a:srgbClr val="000000">
                <a:alpha val="70000"/>
              </a:srgbClr>
            </a:outerShdw>
          </a:effectLst>
        </p:spPr>
      </p:pic>
    </p:spTree>
    <p:extLst>
      <p:ext uri="{BB962C8B-B14F-4D97-AF65-F5344CB8AC3E}">
        <p14:creationId xmlns:p14="http://schemas.microsoft.com/office/powerpoint/2010/main" val="86498325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2A9036C4-5028-45EA-4FD5-E7A6C80B0096}"/>
              </a:ext>
            </a:extLst>
          </p:cNvPr>
          <p:cNvPicPr>
            <a:picLocks noChangeAspect="1"/>
          </p:cNvPicPr>
          <p:nvPr/>
        </p:nvPicPr>
        <p:blipFill>
          <a:blip r:embed="rId2">
            <a:lum bright="70000" contrast="-70000"/>
            <a:extLst>
              <a:ext uri="{28A0092B-C50C-407E-A947-70E740481C1C}">
                <a14:useLocalDpi xmlns:a14="http://schemas.microsoft.com/office/drawing/2010/main" val="0"/>
              </a:ext>
            </a:extLst>
          </a:blip>
          <a:stretch>
            <a:fillRect/>
          </a:stretch>
        </p:blipFill>
        <p:spPr>
          <a:xfrm rot="21351887">
            <a:off x="2531443" y="1428790"/>
            <a:ext cx="4948437" cy="4594977"/>
          </a:xfrm>
          <a:prstGeom prst="rect">
            <a:avLst/>
          </a:prstGeom>
          <a:ln>
            <a:noFill/>
          </a:ln>
          <a:effectLst>
            <a:softEdge rad="112500"/>
          </a:effectLst>
        </p:spPr>
      </p:pic>
      <p:sp>
        <p:nvSpPr>
          <p:cNvPr id="2" name="Title 1">
            <a:extLst>
              <a:ext uri="{FF2B5EF4-FFF2-40B4-BE49-F238E27FC236}">
                <a16:creationId xmlns:a16="http://schemas.microsoft.com/office/drawing/2014/main" id="{08EA5BBB-0CC5-1046-AB2E-634C4835856E}"/>
              </a:ext>
            </a:extLst>
          </p:cNvPr>
          <p:cNvSpPr>
            <a:spLocks noGrp="1"/>
          </p:cNvSpPr>
          <p:nvPr>
            <p:ph type="title"/>
          </p:nvPr>
        </p:nvSpPr>
        <p:spPr>
          <a:xfrm>
            <a:off x="707327" y="756592"/>
            <a:ext cx="8596668" cy="1320800"/>
          </a:xfrm>
        </p:spPr>
        <p:txBody>
          <a:bodyPr>
            <a:normAutofit/>
          </a:bodyPr>
          <a:lstStyle/>
          <a:p>
            <a:r>
              <a:rPr lang="en-US" sz="3500" b="1" dirty="0">
                <a:latin typeface="Trebuchet MS" panose="020B0603020202020204" pitchFamily="34" charset="0"/>
              </a:rPr>
              <a:t>PARTENERI</a:t>
            </a:r>
            <a:endParaRPr lang="ro-RO" sz="3500" b="1" dirty="0">
              <a:latin typeface="Trebuchet MS" panose="020B0603020202020204" pitchFamily="34" charset="0"/>
            </a:endParaRPr>
          </a:p>
        </p:txBody>
      </p:sp>
      <p:sp>
        <p:nvSpPr>
          <p:cNvPr id="3" name="Content Placeholder 2">
            <a:extLst>
              <a:ext uri="{FF2B5EF4-FFF2-40B4-BE49-F238E27FC236}">
                <a16:creationId xmlns:a16="http://schemas.microsoft.com/office/drawing/2014/main" id="{5AFE9BB1-C695-C37B-8285-515B6CAD5F78}"/>
              </a:ext>
            </a:extLst>
          </p:cNvPr>
          <p:cNvSpPr>
            <a:spLocks noGrp="1"/>
          </p:cNvSpPr>
          <p:nvPr>
            <p:ph idx="1"/>
          </p:nvPr>
        </p:nvSpPr>
        <p:spPr>
          <a:xfrm>
            <a:off x="837642" y="1674728"/>
            <a:ext cx="10455198" cy="4759787"/>
          </a:xfrm>
        </p:spPr>
        <p:txBody>
          <a:bodyPr>
            <a:noAutofit/>
          </a:bodyPr>
          <a:lstStyle/>
          <a:p>
            <a:pPr marL="457200" marR="0" indent="-457200">
              <a:spcBef>
                <a:spcPts val="0"/>
              </a:spcBef>
              <a:buFont typeface="+mj-lt"/>
              <a:buAutoNum type="arabicPeriod"/>
            </a:pPr>
            <a:r>
              <a:rPr lang="ro-RO" sz="2000" b="1" i="0" u="none" strike="noStrike" baseline="0" dirty="0">
                <a:solidFill>
                  <a:srgbClr val="92D050"/>
                </a:solidFill>
              </a:rPr>
              <a:t>Conducător</a:t>
            </a:r>
            <a:r>
              <a:rPr lang="en-US" sz="2000" b="1" i="0" u="none" strike="noStrike" baseline="0" dirty="0">
                <a:solidFill>
                  <a:srgbClr val="92D050"/>
                </a:solidFill>
              </a:rPr>
              <a:t> </a:t>
            </a:r>
            <a:r>
              <a:rPr lang="ro-RO" sz="2000" b="1" i="0" u="none" strike="noStrike" baseline="0" dirty="0">
                <a:solidFill>
                  <a:srgbClr val="92D050"/>
                </a:solidFill>
              </a:rPr>
              <a:t>de</a:t>
            </a:r>
            <a:r>
              <a:rPr lang="en-US" sz="2000" b="1" i="0" u="none" strike="noStrike" baseline="0" dirty="0">
                <a:solidFill>
                  <a:srgbClr val="92D050"/>
                </a:solidFill>
              </a:rPr>
              <a:t> </a:t>
            </a:r>
            <a:r>
              <a:rPr lang="ro-RO" sz="2000" b="1" i="0" u="none" strike="noStrike" baseline="0" dirty="0">
                <a:solidFill>
                  <a:srgbClr val="92D050"/>
                </a:solidFill>
              </a:rPr>
              <a:t>proiect </a:t>
            </a:r>
            <a:r>
              <a:rPr lang="ro-RO" sz="2000" b="1" i="0" u="none" strike="noStrike" baseline="0" dirty="0"/>
              <a:t>- INSTITUTUL NAȚIONAL DE CERCETARE-DEZVOLTARE PENTRU BIORESURSE ALIMENTARE - IBA BUCUREŞTI</a:t>
            </a:r>
          </a:p>
          <a:p>
            <a:pPr lvl="2">
              <a:spcBef>
                <a:spcPts val="0"/>
              </a:spcBef>
            </a:pPr>
            <a:r>
              <a:rPr lang="ro-RO" sz="1600" b="0" i="0" u="sng" dirty="0">
                <a:solidFill>
                  <a:srgbClr val="0070C0"/>
                </a:solidFill>
                <a:effectLst/>
                <a:latin typeface="Verdana" panose="020B0604030504040204" pitchFamily="34" charset="0"/>
                <a:hlinkClick r:id="rId3">
                  <a:extLst>
                    <a:ext uri="{A12FA001-AC4F-418D-AE19-62706E023703}">
                      <ahyp:hlinkClr xmlns:ahyp="http://schemas.microsoft.com/office/drawing/2018/hyperlinkcolor" val="tx"/>
                    </a:ext>
                  </a:extLst>
                </a:hlinkClick>
              </a:rPr>
              <a:t>https://bioresurse.ro</a:t>
            </a:r>
            <a:endParaRPr lang="ro-RO" sz="1600" b="0" i="0" dirty="0">
              <a:solidFill>
                <a:srgbClr val="0070C0"/>
              </a:solidFill>
              <a:effectLst/>
              <a:latin typeface="Verdana" panose="020B0604030504040204" pitchFamily="34" charset="0"/>
            </a:endParaRPr>
          </a:p>
          <a:p>
            <a:pPr lvl="2">
              <a:spcBef>
                <a:spcPts val="0"/>
              </a:spcBef>
            </a:pPr>
            <a:r>
              <a:rPr lang="ro-RO" sz="1600" b="0" i="0" dirty="0">
                <a:solidFill>
                  <a:srgbClr val="222222"/>
                </a:solidFill>
                <a:effectLst/>
                <a:latin typeface="Verdana" panose="020B0604030504040204" pitchFamily="34" charset="0"/>
              </a:rPr>
              <a:t>Director de proiect: Dr. Biol. ONISEI TATIANA</a:t>
            </a:r>
            <a:endParaRPr lang="en-US" sz="1800" b="1" i="0" u="none" strike="noStrike" baseline="0" dirty="0"/>
          </a:p>
          <a:p>
            <a:pPr algn="l">
              <a:spcBef>
                <a:spcPts val="0"/>
              </a:spcBef>
            </a:pPr>
            <a:r>
              <a:rPr lang="ro-RO" sz="2000" b="1" i="0" u="none" strike="noStrike" baseline="0" dirty="0">
                <a:solidFill>
                  <a:srgbClr val="92D050"/>
                </a:solidFill>
              </a:rPr>
              <a:t>Partener1</a:t>
            </a:r>
            <a:r>
              <a:rPr lang="ro-RO" sz="2000" b="1" i="0" u="none" strike="noStrike" baseline="0" dirty="0"/>
              <a:t> - </a:t>
            </a:r>
            <a:r>
              <a:rPr lang="it-IT" sz="2000" b="1" i="0" u="none" strike="noStrike" baseline="0" dirty="0"/>
              <a:t>STAȚIUNEA DE CERCETARE-DEZVOLTARE AGRICOLĂ SECUIENI – NEAMȚ</a:t>
            </a:r>
            <a:endParaRPr lang="ro-RO" sz="2000" b="1" i="0" u="none" strike="noStrike" baseline="0" dirty="0"/>
          </a:p>
          <a:p>
            <a:pPr lvl="2">
              <a:spcBef>
                <a:spcPts val="0"/>
              </a:spcBef>
            </a:pPr>
            <a:r>
              <a:rPr lang="ro-RO" sz="1600" b="0" i="0" u="none" strike="noStrike" dirty="0">
                <a:solidFill>
                  <a:srgbClr val="0070C0"/>
                </a:solidFill>
                <a:effectLst/>
                <a:hlinkClick r:id="rId4">
                  <a:extLst>
                    <a:ext uri="{A12FA001-AC4F-418D-AE19-62706E023703}">
                      <ahyp:hlinkClr xmlns:ahyp="http://schemas.microsoft.com/office/drawing/2018/hyperlinkcolor" val="tx"/>
                    </a:ext>
                  </a:extLst>
                </a:hlinkClick>
              </a:rPr>
              <a:t>https://www.scda.ro</a:t>
            </a:r>
            <a:endParaRPr lang="ro-RO" sz="1600" b="0" i="0" dirty="0">
              <a:solidFill>
                <a:srgbClr val="0070C0"/>
              </a:solidFill>
              <a:effectLst/>
            </a:endParaRPr>
          </a:p>
          <a:p>
            <a:pPr lvl="2">
              <a:spcBef>
                <a:spcPts val="0"/>
              </a:spcBef>
            </a:pPr>
            <a:r>
              <a:rPr lang="ro-RO" sz="1600" b="0" i="0" dirty="0">
                <a:solidFill>
                  <a:srgbClr val="222222"/>
                </a:solidFill>
                <a:effectLst/>
              </a:rPr>
              <a:t>Responsabil de proiect: Dr. ing. POPA LORENA–DIANA</a:t>
            </a:r>
            <a:endParaRPr lang="en-US" sz="1600" b="1" i="0" u="none" strike="noStrike" baseline="0" dirty="0"/>
          </a:p>
          <a:p>
            <a:pPr marL="457200" indent="-457200">
              <a:spcBef>
                <a:spcPts val="0"/>
              </a:spcBef>
              <a:buFont typeface="+mj-lt"/>
              <a:buAutoNum type="arabicPeriod"/>
            </a:pPr>
            <a:r>
              <a:rPr lang="ro-RO" sz="2000" b="1" i="0" u="none" strike="noStrike" baseline="0" dirty="0">
                <a:solidFill>
                  <a:srgbClr val="92D050"/>
                </a:solidFill>
              </a:rPr>
              <a:t>Partener2</a:t>
            </a:r>
            <a:r>
              <a:rPr lang="ro-RO" sz="2000" b="1" i="0" u="none" strike="noStrike" baseline="0" dirty="0"/>
              <a:t> – </a:t>
            </a:r>
            <a:r>
              <a:rPr lang="it-IT" sz="2000" b="1" i="0" u="none" strike="noStrike" baseline="0" dirty="0"/>
              <a:t>INSTITUTUL NAȚIONAL DE CERCETARE - DEZVOLTARE PENTRU MAȘINI ȘI INSTALAȚII DESTINATE AGRICULTURII ȘI INDUSTRIEI ALIMENTARE – INMA BUCUREȘTI</a:t>
            </a:r>
          </a:p>
          <a:p>
            <a:pPr lvl="2">
              <a:spcBef>
                <a:spcPts val="0"/>
              </a:spcBef>
            </a:pPr>
            <a:r>
              <a:rPr lang="ro-RO" sz="1600" b="0" i="0" u="sng" dirty="0">
                <a:solidFill>
                  <a:srgbClr val="0070C0"/>
                </a:solidFill>
                <a:effectLst/>
                <a:latin typeface="Verdana" panose="020B0604030504040204" pitchFamily="34" charset="0"/>
                <a:hlinkClick r:id="rId5">
                  <a:extLst>
                    <a:ext uri="{A12FA001-AC4F-418D-AE19-62706E023703}">
                      <ahyp:hlinkClr xmlns:ahyp="http://schemas.microsoft.com/office/drawing/2018/hyperlinkcolor" val="tx"/>
                    </a:ext>
                  </a:extLst>
                </a:hlinkClick>
              </a:rPr>
              <a:t>https://www.inma.ro</a:t>
            </a:r>
            <a:endParaRPr lang="ro-RO" sz="1600" b="0" i="0" dirty="0">
              <a:solidFill>
                <a:srgbClr val="0070C0"/>
              </a:solidFill>
              <a:effectLst/>
              <a:latin typeface="Verdana" panose="020B0604030504040204" pitchFamily="34" charset="0"/>
            </a:endParaRPr>
          </a:p>
          <a:p>
            <a:pPr lvl="2">
              <a:spcBef>
                <a:spcPts val="0"/>
              </a:spcBef>
            </a:pPr>
            <a:r>
              <a:rPr lang="ro-RO" sz="1600" b="0" i="0" dirty="0">
                <a:solidFill>
                  <a:srgbClr val="222222"/>
                </a:solidFill>
                <a:effectLst/>
                <a:latin typeface="Verdana" panose="020B0604030504040204" pitchFamily="34" charset="0"/>
              </a:rPr>
              <a:t>Responsabil de proiect: Dr. ing. NENCIU FLORIN</a:t>
            </a:r>
            <a:endParaRPr lang="en-US" sz="1600" b="1" i="0" u="none" strike="noStrike" baseline="0" dirty="0"/>
          </a:p>
          <a:p>
            <a:pPr marL="457200" marR="0" indent="-457200">
              <a:spcBef>
                <a:spcPts val="0"/>
              </a:spcBef>
              <a:buFont typeface="+mj-lt"/>
              <a:buAutoNum type="arabicPeriod"/>
            </a:pPr>
            <a:r>
              <a:rPr lang="ro-RO" sz="2000" b="1" i="0" u="none" strike="noStrike" baseline="0" dirty="0">
                <a:solidFill>
                  <a:srgbClr val="92D050"/>
                </a:solidFill>
              </a:rPr>
              <a:t>Partener3</a:t>
            </a:r>
            <a:r>
              <a:rPr lang="ro-RO" sz="2000" b="1" i="0" u="none" strike="noStrike" baseline="0" dirty="0"/>
              <a:t> </a:t>
            </a:r>
            <a:r>
              <a:rPr lang="en-US" sz="2000" b="1" i="0" u="none" strike="noStrike" baseline="0" dirty="0"/>
              <a:t>- INSTITUTUL NAȚIONAL DE CERCETARE-DEZVOLTARE PENTRU BIOLOGIE ȘI NUTRIȚIE ANIMALĂ- IBNA BALOTEȘTI</a:t>
            </a:r>
            <a:endParaRPr lang="ro-RO" sz="2000" b="1" i="0" u="none" strike="noStrike" baseline="0" dirty="0"/>
          </a:p>
          <a:p>
            <a:pPr lvl="2">
              <a:spcBef>
                <a:spcPts val="0"/>
              </a:spcBef>
            </a:pPr>
            <a:r>
              <a:rPr lang="nl-NL" sz="1600" b="0" i="0" u="sng" dirty="0">
                <a:solidFill>
                  <a:srgbClr val="0070C0"/>
                </a:solidFill>
                <a:effectLst/>
                <a:latin typeface="Verdana" panose="020B0604030504040204" pitchFamily="34" charset="0"/>
                <a:hlinkClick r:id="rId6">
                  <a:extLst>
                    <a:ext uri="{A12FA001-AC4F-418D-AE19-62706E023703}">
                      <ahyp:hlinkClr xmlns:ahyp="http://schemas.microsoft.com/office/drawing/2018/hyperlinkcolor" val="tx"/>
                    </a:ext>
                  </a:extLst>
                </a:hlinkClick>
              </a:rPr>
              <a:t>https://www.ibna.ro</a:t>
            </a:r>
            <a:endParaRPr lang="nl-NL" sz="1600" b="0" i="0" dirty="0">
              <a:solidFill>
                <a:srgbClr val="0070C0"/>
              </a:solidFill>
              <a:effectLst/>
              <a:latin typeface="Verdana" panose="020B0604030504040204" pitchFamily="34" charset="0"/>
            </a:endParaRPr>
          </a:p>
          <a:p>
            <a:pPr lvl="2">
              <a:spcBef>
                <a:spcPts val="0"/>
              </a:spcBef>
            </a:pPr>
            <a:r>
              <a:rPr lang="nl-NL" sz="1600" b="0" i="0" dirty="0">
                <a:solidFill>
                  <a:srgbClr val="222222"/>
                </a:solidFill>
                <a:effectLst/>
                <a:latin typeface="Verdana" panose="020B0604030504040204" pitchFamily="34" charset="0"/>
              </a:rPr>
              <a:t>Responsabil de proiect: Dr. ing. VLAICU PETRU ALEXANDRU</a:t>
            </a:r>
            <a:endParaRPr lang="ro-RO" sz="1800" dirty="0"/>
          </a:p>
        </p:txBody>
      </p:sp>
      <p:sp>
        <p:nvSpPr>
          <p:cNvPr id="5" name="TextBox 4">
            <a:extLst>
              <a:ext uri="{FF2B5EF4-FFF2-40B4-BE49-F238E27FC236}">
                <a16:creationId xmlns:a16="http://schemas.microsoft.com/office/drawing/2014/main" id="{0C3322BA-D47B-4EFB-72E6-E861A174995D}"/>
              </a:ext>
            </a:extLst>
          </p:cNvPr>
          <p:cNvSpPr txBox="1"/>
          <p:nvPr/>
        </p:nvSpPr>
        <p:spPr>
          <a:xfrm>
            <a:off x="4674568" y="270991"/>
            <a:ext cx="7095066" cy="918136"/>
          </a:xfrm>
          <a:prstGeom prst="rect">
            <a:avLst/>
          </a:prstGeom>
          <a:noFill/>
        </p:spPr>
        <p:txBody>
          <a:bodyPr wrap="square">
            <a:spAutoFit/>
          </a:bodyPr>
          <a:lstStyle/>
          <a:p>
            <a:pPr algn="r">
              <a:lnSpc>
                <a:spcPct val="115000"/>
              </a:lnSpc>
              <a:spcAft>
                <a:spcPts val="800"/>
              </a:spcAft>
            </a:pPr>
            <a:r>
              <a:rPr lang="ro-RO" sz="1600" b="1" kern="100" dirty="0">
                <a:effectLst/>
                <a:ea typeface="Verdana" panose="020B0604030504040204" pitchFamily="34" charset="0"/>
                <a:cs typeface="Arial" panose="020B0604020202020204" pitchFamily="34" charset="0"/>
              </a:rPr>
              <a:t>Perioada de derulare a planului sectorial</a:t>
            </a:r>
            <a:r>
              <a:rPr lang="ro-RO" sz="1600" kern="100" dirty="0">
                <a:effectLst/>
                <a:ea typeface="Verdana" panose="020B0604030504040204" pitchFamily="34" charset="0"/>
                <a:cs typeface="Arial" panose="020B0604020202020204" pitchFamily="34" charset="0"/>
              </a:rPr>
              <a:t>: 2024-2026</a:t>
            </a:r>
            <a:br>
              <a:rPr lang="ro-RO" sz="1600" kern="100" dirty="0">
                <a:effectLst/>
                <a:ea typeface="Verdana" panose="020B0604030504040204" pitchFamily="34" charset="0"/>
                <a:cs typeface="Arial" panose="020B0604020202020204" pitchFamily="34" charset="0"/>
              </a:rPr>
            </a:br>
            <a:r>
              <a:rPr lang="ro-RO" sz="1600" b="1" kern="100" dirty="0">
                <a:effectLst/>
                <a:ea typeface="Verdana" panose="020B0604030504040204" pitchFamily="34" charset="0"/>
                <a:cs typeface="Arial" panose="020B0604020202020204" pitchFamily="34" charset="0"/>
              </a:rPr>
              <a:t>Durata proiectului</a:t>
            </a:r>
            <a:r>
              <a:rPr lang="ro-RO" sz="1600" kern="100" dirty="0">
                <a:effectLst/>
                <a:ea typeface="Verdana" panose="020B0604030504040204" pitchFamily="34" charset="0"/>
                <a:cs typeface="Arial" panose="020B0604020202020204" pitchFamily="34" charset="0"/>
              </a:rPr>
              <a:t>: 34 luni</a:t>
            </a:r>
            <a:br>
              <a:rPr lang="ro-RO" sz="1600" kern="100" dirty="0">
                <a:effectLst/>
                <a:ea typeface="Verdana" panose="020B0604030504040204" pitchFamily="34" charset="0"/>
                <a:cs typeface="Arial" panose="020B0604020202020204" pitchFamily="34" charset="0"/>
              </a:rPr>
            </a:br>
            <a:r>
              <a:rPr lang="ro-RO" sz="1600" b="1" kern="100" dirty="0">
                <a:effectLst/>
                <a:ea typeface="Verdana" panose="020B0604030504040204" pitchFamily="34" charset="0"/>
                <a:cs typeface="Arial" panose="020B0604020202020204" pitchFamily="34" charset="0"/>
              </a:rPr>
              <a:t>Bugetul: </a:t>
            </a:r>
            <a:r>
              <a:rPr lang="ro-RO" sz="1600" kern="100" dirty="0">
                <a:effectLst/>
                <a:ea typeface="Verdana" panose="020B0604030504040204" pitchFamily="34" charset="0"/>
                <a:cs typeface="Arial" panose="020B0604020202020204" pitchFamily="34" charset="0"/>
              </a:rPr>
              <a:t>1.200.000 lei</a:t>
            </a:r>
          </a:p>
        </p:txBody>
      </p:sp>
    </p:spTree>
    <p:extLst>
      <p:ext uri="{BB962C8B-B14F-4D97-AF65-F5344CB8AC3E}">
        <p14:creationId xmlns:p14="http://schemas.microsoft.com/office/powerpoint/2010/main" val="43451985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D952D2FA-34C7-F667-7EB8-320113D1271A}"/>
              </a:ext>
            </a:extLst>
          </p:cNvPr>
          <p:cNvPicPr>
            <a:picLocks noChangeAspect="1"/>
          </p:cNvPicPr>
          <p:nvPr/>
        </p:nvPicPr>
        <p:blipFill>
          <a:blip r:embed="rId2">
            <a:lum bright="70000" contrast="-70000"/>
            <a:extLst>
              <a:ext uri="{28A0092B-C50C-407E-A947-70E740481C1C}">
                <a14:useLocalDpi xmlns:a14="http://schemas.microsoft.com/office/drawing/2010/main" val="0"/>
              </a:ext>
            </a:extLst>
          </a:blip>
          <a:stretch>
            <a:fillRect/>
          </a:stretch>
        </p:blipFill>
        <p:spPr>
          <a:xfrm rot="21351887">
            <a:off x="2531443" y="1428790"/>
            <a:ext cx="4948437" cy="4594977"/>
          </a:xfrm>
          <a:prstGeom prst="rect">
            <a:avLst/>
          </a:prstGeom>
          <a:ln>
            <a:noFill/>
          </a:ln>
          <a:effectLst>
            <a:softEdge rad="112500"/>
          </a:effectLst>
        </p:spPr>
      </p:pic>
      <p:sp>
        <p:nvSpPr>
          <p:cNvPr id="3" name="Content Placeholder 2">
            <a:extLst>
              <a:ext uri="{FF2B5EF4-FFF2-40B4-BE49-F238E27FC236}">
                <a16:creationId xmlns:a16="http://schemas.microsoft.com/office/drawing/2014/main" id="{7795CE21-5368-47E0-F008-8331EA0A1C35}"/>
              </a:ext>
            </a:extLst>
          </p:cNvPr>
          <p:cNvSpPr>
            <a:spLocks noGrp="1"/>
          </p:cNvSpPr>
          <p:nvPr>
            <p:ph idx="1"/>
          </p:nvPr>
        </p:nvSpPr>
        <p:spPr>
          <a:xfrm>
            <a:off x="628171" y="380951"/>
            <a:ext cx="10357692" cy="6304984"/>
          </a:xfrm>
          <a:noFill/>
        </p:spPr>
        <p:txBody>
          <a:bodyPr>
            <a:normAutofit fontScale="92500" lnSpcReduction="20000"/>
          </a:bodyPr>
          <a:lstStyle/>
          <a:p>
            <a:pPr marL="0" indent="0" algn="just">
              <a:lnSpc>
                <a:spcPct val="115000"/>
              </a:lnSpc>
              <a:spcAft>
                <a:spcPts val="800"/>
              </a:spcAft>
              <a:buNone/>
            </a:pPr>
            <a:r>
              <a:rPr lang="en-US" sz="4100" b="1" kern="100" dirty="0">
                <a:solidFill>
                  <a:srgbClr val="92D050"/>
                </a:solidFill>
                <a:effectLst/>
                <a:latin typeface="+mj-lt"/>
                <a:ea typeface="Calibri" panose="020F0502020204030204" pitchFamily="34" charset="0"/>
                <a:cs typeface="Arial" panose="020B0604020202020204" pitchFamily="34" charset="0"/>
              </a:rPr>
              <a:t>GRADUL DE NOUTATE, ORIGINALITATE </a:t>
            </a:r>
            <a:r>
              <a:rPr lang="ro-RO" sz="4100" b="1" kern="100" dirty="0">
                <a:solidFill>
                  <a:srgbClr val="92D050"/>
                </a:solidFill>
                <a:effectLst/>
                <a:latin typeface="+mj-lt"/>
                <a:ea typeface="Calibri" panose="020F0502020204030204" pitchFamily="34" charset="0"/>
                <a:cs typeface="Arial" panose="020B0604020202020204" pitchFamily="34" charset="0"/>
              </a:rPr>
              <a:t>și</a:t>
            </a:r>
            <a:r>
              <a:rPr lang="en-US" sz="4100" b="1" kern="100" dirty="0">
                <a:solidFill>
                  <a:srgbClr val="92D050"/>
                </a:solidFill>
                <a:effectLst/>
                <a:latin typeface="+mj-lt"/>
                <a:ea typeface="Calibri" panose="020F0502020204030204" pitchFamily="34" charset="0"/>
                <a:cs typeface="Arial" panose="020B0604020202020204" pitchFamily="34" charset="0"/>
              </a:rPr>
              <a:t> COMPLEXITATE A TEMATICII</a:t>
            </a:r>
            <a:endParaRPr lang="ro-RO" sz="4100" b="1" kern="100" dirty="0">
              <a:solidFill>
                <a:srgbClr val="92D050"/>
              </a:solidFill>
              <a:effectLst/>
              <a:latin typeface="+mj-lt"/>
              <a:ea typeface="Calibri" panose="020F0502020204030204" pitchFamily="34" charset="0"/>
              <a:cs typeface="Arial" panose="020B0604020202020204" pitchFamily="34" charset="0"/>
            </a:endParaRPr>
          </a:p>
          <a:p>
            <a:pPr algn="just">
              <a:lnSpc>
                <a:spcPct val="115000"/>
              </a:lnSpc>
              <a:spcAft>
                <a:spcPts val="800"/>
              </a:spcAft>
            </a:pPr>
            <a:r>
              <a:rPr lang="ro-RO" sz="2100" kern="100" dirty="0">
                <a:effectLst/>
                <a:latin typeface="Arial" panose="020B0604020202020204" pitchFamily="34" charset="0"/>
                <a:ea typeface="Calibri" panose="020F0502020204030204" pitchFamily="34" charset="0"/>
                <a:cs typeface="Arial" panose="020B0604020202020204" pitchFamily="34" charset="0"/>
              </a:rPr>
              <a:t>Proiectul își propune abordarea științifică a unei categorii de produse a </a:t>
            </a:r>
            <a:r>
              <a:rPr lang="ro-RO" sz="2100" kern="100" dirty="0" err="1">
                <a:effectLst/>
                <a:latin typeface="Arial" panose="020B0604020202020204" pitchFamily="34" charset="0"/>
                <a:ea typeface="Calibri" panose="020F0502020204030204" pitchFamily="34" charset="0"/>
                <a:cs typeface="Arial" panose="020B0604020202020204" pitchFamily="34" charset="0"/>
              </a:rPr>
              <a:t>căr</a:t>
            </a:r>
            <a:r>
              <a:rPr lang="en-US" sz="2100" kern="100" dirty="0" err="1">
                <a:effectLst/>
                <a:latin typeface="Arial" panose="020B0604020202020204" pitchFamily="34" charset="0"/>
                <a:ea typeface="Calibri" panose="020F0502020204030204" pitchFamily="34" charset="0"/>
                <a:cs typeface="Arial" panose="020B0604020202020204" pitchFamily="34" charset="0"/>
              </a:rPr>
              <a:t>ei</a:t>
            </a:r>
            <a:r>
              <a:rPr lang="ro-RO" sz="2100" kern="100" dirty="0">
                <a:effectLst/>
                <a:latin typeface="Arial" panose="020B0604020202020204" pitchFamily="34" charset="0"/>
                <a:ea typeface="Calibri" panose="020F0502020204030204" pitchFamily="34" charset="0"/>
                <a:cs typeface="Arial" panose="020B0604020202020204" pitchFamily="34" charset="0"/>
              </a:rPr>
              <a:t> </a:t>
            </a:r>
            <a:r>
              <a:rPr lang="ro-RO" sz="2100" b="1" kern="100" dirty="0">
                <a:effectLst/>
                <a:latin typeface="Arial" panose="020B0604020202020204" pitchFamily="34" charset="0"/>
                <a:ea typeface="Calibri" panose="020F0502020204030204" pitchFamily="34" charset="0"/>
                <a:cs typeface="Arial" panose="020B0604020202020204" pitchFamily="34" charset="0"/>
              </a:rPr>
              <a:t>valoare alimentară tradițională a fost redescoperită în ultimii ani, </a:t>
            </a:r>
            <a:r>
              <a:rPr lang="ro-RO" sz="2100" kern="100" dirty="0">
                <a:effectLst/>
                <a:latin typeface="Arial" panose="020B0604020202020204" pitchFamily="34" charset="0"/>
                <a:ea typeface="Calibri" panose="020F0502020204030204" pitchFamily="34" charset="0"/>
                <a:cs typeface="Arial" panose="020B0604020202020204" pitchFamily="34" charset="0"/>
              </a:rPr>
              <a:t>aflate într-o zonă nearmonizată la nivelul Uniunii Europene (UE), autoritățile din statele membre având poziții și abordări diferite asupra speciei </a:t>
            </a:r>
            <a:r>
              <a:rPr lang="ro-RO" sz="2100" i="1" kern="100" dirty="0" err="1">
                <a:effectLst/>
                <a:latin typeface="Arial" panose="020B0604020202020204" pitchFamily="34" charset="0"/>
                <a:ea typeface="Calibri" panose="020F0502020204030204" pitchFamily="34" charset="0"/>
                <a:cs typeface="Arial" panose="020B0604020202020204" pitchFamily="34" charset="0"/>
              </a:rPr>
              <a:t>Cannabis</a:t>
            </a:r>
            <a:r>
              <a:rPr lang="ro-RO" sz="2100" i="1" kern="100" dirty="0">
                <a:effectLst/>
                <a:latin typeface="Arial" panose="020B0604020202020204" pitchFamily="34" charset="0"/>
                <a:ea typeface="Calibri" panose="020F0502020204030204" pitchFamily="34" charset="0"/>
                <a:cs typeface="Arial" panose="020B0604020202020204" pitchFamily="34" charset="0"/>
              </a:rPr>
              <a:t> </a:t>
            </a:r>
            <a:r>
              <a:rPr lang="ro-RO" sz="2100" i="1" kern="100" dirty="0" err="1">
                <a:effectLst/>
                <a:latin typeface="Arial" panose="020B0604020202020204" pitchFamily="34" charset="0"/>
                <a:ea typeface="Calibri" panose="020F0502020204030204" pitchFamily="34" charset="0"/>
                <a:cs typeface="Arial" panose="020B0604020202020204" pitchFamily="34" charset="0"/>
              </a:rPr>
              <a:t>sativa</a:t>
            </a:r>
            <a:r>
              <a:rPr lang="ro-RO" sz="2100" kern="100" dirty="0">
                <a:effectLst/>
                <a:latin typeface="Arial" panose="020B0604020202020204" pitchFamily="34" charset="0"/>
                <a:ea typeface="Calibri" panose="020F0502020204030204" pitchFamily="34" charset="0"/>
                <a:cs typeface="Arial" panose="020B0604020202020204" pitchFamily="34" charset="0"/>
              </a:rPr>
              <a:t> L.</a:t>
            </a:r>
            <a:r>
              <a:rPr lang="en-US" sz="2100" kern="100" dirty="0">
                <a:effectLst/>
                <a:latin typeface="Arial" panose="020B0604020202020204" pitchFamily="34" charset="0"/>
                <a:ea typeface="Calibri" panose="020F0502020204030204" pitchFamily="34" charset="0"/>
                <a:cs typeface="Arial" panose="020B0604020202020204" pitchFamily="34" charset="0"/>
              </a:rPr>
              <a:t>.</a:t>
            </a:r>
            <a:endParaRPr lang="ro-RO" sz="2100" kern="100" dirty="0">
              <a:effectLst/>
              <a:latin typeface="Calibri" panose="020F0502020204030204" pitchFamily="34" charset="0"/>
              <a:ea typeface="Calibri" panose="020F0502020204030204" pitchFamily="34" charset="0"/>
              <a:cs typeface="Arial" panose="020B0604020202020204" pitchFamily="34" charset="0"/>
            </a:endParaRPr>
          </a:p>
          <a:p>
            <a:pPr algn="just">
              <a:lnSpc>
                <a:spcPct val="115000"/>
              </a:lnSpc>
              <a:spcAft>
                <a:spcPts val="800"/>
              </a:spcAft>
            </a:pPr>
            <a:r>
              <a:rPr lang="ro-RO" sz="2100" b="1" kern="100" dirty="0">
                <a:effectLst/>
                <a:latin typeface="Arial" panose="020B0604020202020204" pitchFamily="34" charset="0"/>
                <a:ea typeface="Calibri" panose="020F0502020204030204" pitchFamily="34" charset="0"/>
                <a:cs typeface="Arial" panose="020B0604020202020204" pitchFamily="34" charset="0"/>
              </a:rPr>
              <a:t>Din punct de vedere al complexității și originalității,</a:t>
            </a:r>
            <a:r>
              <a:rPr lang="ro-RO" sz="2100" kern="100" dirty="0">
                <a:effectLst/>
                <a:latin typeface="Arial" panose="020B0604020202020204" pitchFamily="34" charset="0"/>
                <a:ea typeface="Calibri" panose="020F0502020204030204" pitchFamily="34" charset="0"/>
                <a:cs typeface="Arial" panose="020B0604020202020204" pitchFamily="34" charset="0"/>
              </a:rPr>
              <a:t> un astfel de studiu integrat care urmărește trasabilitatea pe întreg lanțul </a:t>
            </a:r>
            <a:r>
              <a:rPr lang="ro-RO" sz="2100" kern="100" dirty="0" err="1">
                <a:effectLst/>
                <a:latin typeface="Arial" panose="020B0604020202020204" pitchFamily="34" charset="0"/>
                <a:ea typeface="Calibri" panose="020F0502020204030204" pitchFamily="34" charset="0"/>
                <a:cs typeface="Arial" panose="020B0604020202020204" pitchFamily="34" charset="0"/>
              </a:rPr>
              <a:t>agro</a:t>
            </a:r>
            <a:r>
              <a:rPr lang="ro-RO" sz="2100" kern="100" dirty="0">
                <a:effectLst/>
                <a:latin typeface="Arial" panose="020B0604020202020204" pitchFamily="34" charset="0"/>
                <a:ea typeface="Calibri" panose="020F0502020204030204" pitchFamily="34" charset="0"/>
                <a:cs typeface="Arial" panose="020B0604020202020204" pitchFamily="34" charset="0"/>
              </a:rPr>
              <a:t>-alimentar, pornind de la plantă,  obținerea de materii prime și derivate, includerea acestora în produse alimentare, precum și valorificarea unor deșeuri rezultate din prelucrarea semințelor</a:t>
            </a:r>
            <a:r>
              <a:rPr lang="en-US" sz="2100" kern="100" dirty="0">
                <a:effectLst/>
                <a:latin typeface="Arial" panose="020B0604020202020204" pitchFamily="34" charset="0"/>
                <a:ea typeface="Calibri" panose="020F0502020204030204" pitchFamily="34" charset="0"/>
                <a:cs typeface="Arial" panose="020B0604020202020204" pitchFamily="34" charset="0"/>
              </a:rPr>
              <a:t>,</a:t>
            </a:r>
            <a:r>
              <a:rPr lang="ro-RO" sz="2100" kern="100" dirty="0">
                <a:effectLst/>
                <a:latin typeface="Arial" panose="020B0604020202020204" pitchFamily="34" charset="0"/>
                <a:ea typeface="Calibri" panose="020F0502020204030204" pitchFamily="34" charset="0"/>
                <a:cs typeface="Arial" panose="020B0604020202020204" pitchFamily="34" charset="0"/>
              </a:rPr>
              <a:t> </a:t>
            </a:r>
            <a:r>
              <a:rPr lang="ro-RO" sz="2100" b="1" kern="100" dirty="0">
                <a:effectLst/>
                <a:latin typeface="Arial" panose="020B0604020202020204" pitchFamily="34" charset="0"/>
                <a:ea typeface="Calibri" panose="020F0502020204030204" pitchFamily="34" charset="0"/>
                <a:cs typeface="Arial" panose="020B0604020202020204" pitchFamily="34" charset="0"/>
              </a:rPr>
              <a:t>nu a mai fost desfășurat până acum î</a:t>
            </a:r>
            <a:r>
              <a:rPr lang="en-US" sz="2100" b="1" kern="100" dirty="0">
                <a:effectLst/>
                <a:latin typeface="Arial" panose="020B0604020202020204" pitchFamily="34" charset="0"/>
                <a:ea typeface="Calibri" panose="020F0502020204030204" pitchFamily="34" charset="0"/>
                <a:cs typeface="Arial" panose="020B0604020202020204" pitchFamily="34" charset="0"/>
              </a:rPr>
              <a:t>n Rom</a:t>
            </a:r>
            <a:r>
              <a:rPr lang="ro-RO" sz="2100" b="1" kern="100" dirty="0">
                <a:effectLst/>
                <a:latin typeface="Arial" panose="020B0604020202020204" pitchFamily="34" charset="0"/>
                <a:ea typeface="Calibri" panose="020F0502020204030204" pitchFamily="34" charset="0"/>
                <a:cs typeface="Arial" panose="020B0604020202020204" pitchFamily="34" charset="0"/>
              </a:rPr>
              <a:t>â</a:t>
            </a:r>
            <a:r>
              <a:rPr lang="en-US" sz="2100" b="1" kern="100" dirty="0" err="1">
                <a:effectLst/>
                <a:latin typeface="Arial" panose="020B0604020202020204" pitchFamily="34" charset="0"/>
                <a:ea typeface="Calibri" panose="020F0502020204030204" pitchFamily="34" charset="0"/>
                <a:cs typeface="Arial" panose="020B0604020202020204" pitchFamily="34" charset="0"/>
              </a:rPr>
              <a:t>nia</a:t>
            </a:r>
            <a:r>
              <a:rPr lang="ro-RO" sz="2100" b="1" kern="100" dirty="0">
                <a:effectLst/>
                <a:latin typeface="Arial" panose="020B0604020202020204" pitchFamily="34" charset="0"/>
                <a:ea typeface="Calibri" panose="020F0502020204030204" pitchFamily="34" charset="0"/>
                <a:cs typeface="Arial" panose="020B0604020202020204" pitchFamily="34" charset="0"/>
              </a:rPr>
              <a:t>. </a:t>
            </a:r>
            <a:endParaRPr lang="ro-RO" sz="2100" kern="100" dirty="0">
              <a:effectLst/>
              <a:latin typeface="Calibri" panose="020F0502020204030204" pitchFamily="34" charset="0"/>
              <a:ea typeface="Calibri" panose="020F0502020204030204" pitchFamily="34" charset="0"/>
              <a:cs typeface="Arial" panose="020B0604020202020204" pitchFamily="34" charset="0"/>
            </a:endParaRPr>
          </a:p>
          <a:p>
            <a:pPr algn="just">
              <a:lnSpc>
                <a:spcPct val="115000"/>
              </a:lnSpc>
              <a:spcAft>
                <a:spcPts val="800"/>
              </a:spcAft>
            </a:pPr>
            <a:r>
              <a:rPr lang="ro-RO" sz="2100" b="1" kern="100" dirty="0">
                <a:effectLst/>
                <a:latin typeface="Arial" panose="020B0604020202020204" pitchFamily="34" charset="0"/>
                <a:ea typeface="Calibri" panose="020F0502020204030204" pitchFamily="34" charset="0"/>
                <a:cs typeface="Arial" panose="020B0604020202020204" pitchFamily="34" charset="0"/>
              </a:rPr>
              <a:t>Abordarea multidisciplinară a temei</a:t>
            </a:r>
            <a:r>
              <a:rPr lang="ro-RO" sz="2100" kern="100" dirty="0">
                <a:effectLst/>
                <a:latin typeface="Arial" panose="020B0604020202020204" pitchFamily="34" charset="0"/>
                <a:ea typeface="Calibri" panose="020F0502020204030204" pitchFamily="34" charset="0"/>
                <a:cs typeface="Arial" panose="020B0604020202020204" pitchFamily="34" charset="0"/>
              </a:rPr>
              <a:t> permite identificarea și punerea în practică a unei interacțiuni extrem de complexe între genotip, sistem de cultivare, potențial și metodologie de procesare, profil biochimic complex și produs finit la cânepa industrială românească, iar finalizarea cercetării cu </a:t>
            </a:r>
            <a:r>
              <a:rPr lang="ro-RO" sz="2100" b="1" kern="100" dirty="0">
                <a:effectLst/>
                <a:latin typeface="Arial" panose="020B0604020202020204" pitchFamily="34" charset="0"/>
                <a:ea typeface="Calibri" panose="020F0502020204030204" pitchFamily="34" charset="0"/>
                <a:cs typeface="Arial" panose="020B0604020202020204" pitchFamily="34" charset="0"/>
              </a:rPr>
              <a:t>3 produse alimentare</a:t>
            </a:r>
            <a:r>
              <a:rPr lang="ro-RO" sz="2100" kern="100" dirty="0">
                <a:effectLst/>
                <a:latin typeface="Arial" panose="020B0604020202020204" pitchFamily="34" charset="0"/>
                <a:ea typeface="Calibri" panose="020F0502020204030204" pitchFamily="34" charset="0"/>
                <a:cs typeface="Arial" panose="020B0604020202020204" pitchFamily="34" charset="0"/>
              </a:rPr>
              <a:t>, </a:t>
            </a:r>
            <a:r>
              <a:rPr lang="ro-RO" sz="2100" b="1" kern="100" dirty="0">
                <a:effectLst/>
                <a:latin typeface="Arial" panose="020B0604020202020204" pitchFamily="34" charset="0"/>
                <a:ea typeface="Calibri" panose="020F0502020204030204" pitchFamily="34" charset="0"/>
                <a:cs typeface="Arial" panose="020B0604020202020204" pitchFamily="34" charset="0"/>
              </a:rPr>
              <a:t>3 suplimente alimentare cu efecte nutriționale si fiziologice benefice pentru sănătatea umană și 2 rețete furajere inovative pentru animalele de fermă </a:t>
            </a:r>
            <a:r>
              <a:rPr lang="ro-RO" sz="2100" b="1" kern="100" dirty="0" err="1">
                <a:effectLst/>
                <a:latin typeface="Arial" panose="020B0604020202020204" pitchFamily="34" charset="0"/>
                <a:ea typeface="Calibri" panose="020F0502020204030204" pitchFamily="34" charset="0"/>
                <a:cs typeface="Arial" panose="020B0604020202020204" pitchFamily="34" charset="0"/>
              </a:rPr>
              <a:t>monogastrice</a:t>
            </a:r>
            <a:r>
              <a:rPr lang="ro-RO" sz="2100" b="1" kern="100" dirty="0">
                <a:effectLst/>
                <a:latin typeface="Arial" panose="020B0604020202020204" pitchFamily="34" charset="0"/>
                <a:ea typeface="Calibri" panose="020F0502020204030204" pitchFamily="34" charset="0"/>
                <a:cs typeface="Arial" panose="020B0604020202020204" pitchFamily="34" charset="0"/>
              </a:rPr>
              <a:t> </a:t>
            </a:r>
            <a:r>
              <a:rPr lang="ro-RO" sz="2100" kern="100" dirty="0">
                <a:effectLst/>
                <a:latin typeface="Arial" panose="020B0604020202020204" pitchFamily="34" charset="0"/>
                <a:ea typeface="Calibri" panose="020F0502020204030204" pitchFamily="34" charset="0"/>
                <a:cs typeface="Arial" panose="020B0604020202020204" pitchFamily="34" charset="0"/>
              </a:rPr>
              <a:t>asigura un nivel de aplicabilitate ridicat al proiectului.</a:t>
            </a:r>
            <a:endParaRPr lang="ro-RO" sz="2100" kern="1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221448088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BEDFB233-9324-0D37-0ED2-84501DDC3170}"/>
              </a:ext>
            </a:extLst>
          </p:cNvPr>
          <p:cNvPicPr>
            <a:picLocks noChangeAspect="1"/>
          </p:cNvPicPr>
          <p:nvPr/>
        </p:nvPicPr>
        <p:blipFill>
          <a:blip r:embed="rId2">
            <a:lum bright="70000" contrast="-70000"/>
            <a:extLst>
              <a:ext uri="{28A0092B-C50C-407E-A947-70E740481C1C}">
                <a14:useLocalDpi xmlns:a14="http://schemas.microsoft.com/office/drawing/2010/main" val="0"/>
              </a:ext>
            </a:extLst>
          </a:blip>
          <a:stretch>
            <a:fillRect/>
          </a:stretch>
        </p:blipFill>
        <p:spPr>
          <a:xfrm rot="21351887">
            <a:off x="2531443" y="1428790"/>
            <a:ext cx="4948437" cy="4594977"/>
          </a:xfrm>
          <a:prstGeom prst="rect">
            <a:avLst/>
          </a:prstGeom>
          <a:ln>
            <a:noFill/>
          </a:ln>
          <a:effectLst>
            <a:softEdge rad="112500"/>
          </a:effectLst>
        </p:spPr>
      </p:pic>
      <p:sp>
        <p:nvSpPr>
          <p:cNvPr id="2" name="Title 1">
            <a:extLst>
              <a:ext uri="{FF2B5EF4-FFF2-40B4-BE49-F238E27FC236}">
                <a16:creationId xmlns:a16="http://schemas.microsoft.com/office/drawing/2014/main" id="{3C27DF26-FF04-2310-1DC9-C0C76D307F11}"/>
              </a:ext>
            </a:extLst>
          </p:cNvPr>
          <p:cNvSpPr>
            <a:spLocks noGrp="1"/>
          </p:cNvSpPr>
          <p:nvPr>
            <p:ph type="title"/>
          </p:nvPr>
        </p:nvSpPr>
        <p:spPr>
          <a:xfrm>
            <a:off x="749807" y="227964"/>
            <a:ext cx="11333335" cy="2214790"/>
          </a:xfrm>
        </p:spPr>
        <p:txBody>
          <a:bodyPr>
            <a:normAutofit fontScale="90000"/>
          </a:bodyPr>
          <a:lstStyle/>
          <a:p>
            <a:r>
              <a:rPr lang="ro-RO" sz="3900" b="1" i="0" u="none" strike="noStrike" baseline="0" dirty="0">
                <a:solidFill>
                  <a:srgbClr val="92D050"/>
                </a:solidFill>
                <a:latin typeface="Trebuchet MS" panose="020B0603020202020204" pitchFamily="34" charset="0"/>
              </a:rPr>
              <a:t>OBIECTIVUL</a:t>
            </a:r>
            <a:r>
              <a:rPr lang="en-US" sz="3900" b="1" i="0" u="none" strike="noStrike" baseline="0" dirty="0">
                <a:solidFill>
                  <a:srgbClr val="92D050"/>
                </a:solidFill>
                <a:latin typeface="Trebuchet MS" panose="020B0603020202020204" pitchFamily="34" charset="0"/>
              </a:rPr>
              <a:t> GENERAL AL </a:t>
            </a:r>
            <a:r>
              <a:rPr lang="ro-RO" sz="3900" b="1" i="0" u="none" strike="noStrike" baseline="0" dirty="0">
                <a:solidFill>
                  <a:srgbClr val="92D050"/>
                </a:solidFill>
                <a:latin typeface="Trebuchet MS" panose="020B0603020202020204" pitchFamily="34" charset="0"/>
              </a:rPr>
              <a:t>PROIECTULUI</a:t>
            </a:r>
            <a:r>
              <a:rPr lang="en-US" sz="3900" b="0" i="0" u="none" strike="noStrike" baseline="0" dirty="0">
                <a:solidFill>
                  <a:srgbClr val="92D050"/>
                </a:solidFill>
                <a:latin typeface="Trebuchet MS" panose="020B0603020202020204" pitchFamily="34" charset="0"/>
              </a:rPr>
              <a:t> </a:t>
            </a:r>
            <a:br>
              <a:rPr lang="en-US" sz="1800" b="0" i="0" u="none" strike="noStrike" baseline="0" dirty="0">
                <a:latin typeface="Trebuchet MS" panose="020B0603020202020204" pitchFamily="34" charset="0"/>
              </a:rPr>
            </a:br>
            <a:br>
              <a:rPr lang="en-US" sz="1800" b="0" i="0" u="none" strike="noStrike" baseline="0" dirty="0">
                <a:latin typeface="Trebuchet MS" panose="020B0603020202020204" pitchFamily="34" charset="0"/>
              </a:rPr>
            </a:br>
            <a:r>
              <a:rPr lang="en-US" sz="2200" b="1" i="0" u="none" strike="noStrike" kern="100" baseline="0" dirty="0">
                <a:solidFill>
                  <a:schemeClr val="tx1"/>
                </a:solidFill>
                <a:latin typeface="Arial" panose="020B0604020202020204" pitchFamily="34" charset="0"/>
                <a:cs typeface="Arial" panose="020B0604020202020204" pitchFamily="34" charset="0"/>
              </a:rPr>
              <a:t>E</a:t>
            </a:r>
            <a:r>
              <a:rPr lang="ro-RO" sz="2200" b="1" kern="100" dirty="0" err="1">
                <a:solidFill>
                  <a:schemeClr val="tx1"/>
                </a:solidFill>
                <a:effectLst/>
                <a:latin typeface="Arial" panose="020B0604020202020204" pitchFamily="34" charset="0"/>
                <a:ea typeface="Calibri" panose="020F0502020204030204" pitchFamily="34" charset="0"/>
                <a:cs typeface="Arial" panose="020B0604020202020204" pitchFamily="34" charset="0"/>
              </a:rPr>
              <a:t>valuarea</a:t>
            </a:r>
            <a:r>
              <a:rPr lang="ro-RO" sz="2200" b="1" kern="100" dirty="0">
                <a:solidFill>
                  <a:schemeClr val="tx1"/>
                </a:solidFill>
                <a:effectLst/>
                <a:latin typeface="Arial" panose="020B0604020202020204" pitchFamily="34" charset="0"/>
                <a:ea typeface="Calibri" panose="020F0502020204030204" pitchFamily="34" charset="0"/>
                <a:cs typeface="Arial" panose="020B0604020202020204" pitchFamily="34" charset="0"/>
              </a:rPr>
              <a:t> potențialului de valorificare superioară a speciei </a:t>
            </a:r>
            <a:r>
              <a:rPr lang="ro-RO" sz="2200" b="1" i="1" kern="100" dirty="0" err="1">
                <a:solidFill>
                  <a:schemeClr val="tx1"/>
                </a:solidFill>
                <a:effectLst/>
                <a:latin typeface="Arial" panose="020B0604020202020204" pitchFamily="34" charset="0"/>
                <a:ea typeface="Calibri" panose="020F0502020204030204" pitchFamily="34" charset="0"/>
                <a:cs typeface="Arial" panose="020B0604020202020204" pitchFamily="34" charset="0"/>
              </a:rPr>
              <a:t>Cannabis</a:t>
            </a:r>
            <a:r>
              <a:rPr lang="ro-RO" sz="2200" b="1" i="1" kern="100" dirty="0">
                <a:solidFill>
                  <a:schemeClr val="tx1"/>
                </a:solidFill>
                <a:effectLst/>
                <a:latin typeface="Arial" panose="020B0604020202020204" pitchFamily="34" charset="0"/>
                <a:ea typeface="Calibri" panose="020F0502020204030204" pitchFamily="34" charset="0"/>
                <a:cs typeface="Arial" panose="020B0604020202020204" pitchFamily="34" charset="0"/>
              </a:rPr>
              <a:t> </a:t>
            </a:r>
            <a:r>
              <a:rPr lang="ro-RO" sz="2200" b="1" i="1" kern="100" dirty="0" err="1">
                <a:solidFill>
                  <a:schemeClr val="tx1"/>
                </a:solidFill>
                <a:effectLst/>
                <a:latin typeface="Arial" panose="020B0604020202020204" pitchFamily="34" charset="0"/>
                <a:ea typeface="Calibri" panose="020F0502020204030204" pitchFamily="34" charset="0"/>
                <a:cs typeface="Arial" panose="020B0604020202020204" pitchFamily="34" charset="0"/>
              </a:rPr>
              <a:t>sativa</a:t>
            </a:r>
            <a:r>
              <a:rPr lang="ro-RO" sz="2200" b="1" i="1" kern="100" dirty="0">
                <a:solidFill>
                  <a:schemeClr val="tx1"/>
                </a:solidFill>
                <a:effectLst/>
                <a:latin typeface="Arial" panose="020B0604020202020204" pitchFamily="34" charset="0"/>
                <a:ea typeface="Calibri" panose="020F0502020204030204" pitchFamily="34" charset="0"/>
                <a:cs typeface="Arial" panose="020B0604020202020204" pitchFamily="34" charset="0"/>
              </a:rPr>
              <a:t> </a:t>
            </a:r>
            <a:r>
              <a:rPr lang="ro-RO" sz="2200" b="1" kern="100" dirty="0">
                <a:solidFill>
                  <a:schemeClr val="tx1"/>
                </a:solidFill>
                <a:effectLst/>
                <a:latin typeface="Arial" panose="020B0604020202020204" pitchFamily="34" charset="0"/>
                <a:ea typeface="Calibri" panose="020F0502020204030204" pitchFamily="34" charset="0"/>
                <a:cs typeface="Arial" panose="020B0604020202020204" pitchFamily="34" charset="0"/>
              </a:rPr>
              <a:t>L. în scop alimentar</a:t>
            </a:r>
            <a:r>
              <a:rPr lang="ro-RO" sz="2200" kern="100" dirty="0">
                <a:solidFill>
                  <a:schemeClr val="tx1"/>
                </a:solidFill>
                <a:effectLst/>
                <a:latin typeface="Arial" panose="020B0604020202020204" pitchFamily="34" charset="0"/>
                <a:ea typeface="Calibri" panose="020F0502020204030204" pitchFamily="34" charset="0"/>
                <a:cs typeface="Arial" panose="020B0604020202020204" pitchFamily="34" charset="0"/>
              </a:rPr>
              <a:t>, prin studierea performanțelor </a:t>
            </a:r>
            <a:r>
              <a:rPr lang="ro-RO" sz="2200" kern="100" dirty="0" err="1">
                <a:solidFill>
                  <a:schemeClr val="tx1"/>
                </a:solidFill>
                <a:effectLst/>
                <a:latin typeface="Arial" panose="020B0604020202020204" pitchFamily="34" charset="0"/>
                <a:ea typeface="Calibri" panose="020F0502020204030204" pitchFamily="34" charset="0"/>
                <a:cs typeface="Arial" panose="020B0604020202020204" pitchFamily="34" charset="0"/>
              </a:rPr>
              <a:t>bioproductive</a:t>
            </a:r>
            <a:r>
              <a:rPr lang="ro-RO" sz="2200" kern="100" dirty="0">
                <a:solidFill>
                  <a:schemeClr val="tx1"/>
                </a:solidFill>
                <a:effectLst/>
                <a:latin typeface="Arial" panose="020B0604020202020204" pitchFamily="34" charset="0"/>
                <a:ea typeface="Calibri" panose="020F0502020204030204" pitchFamily="34" charset="0"/>
                <a:cs typeface="Arial" panose="020B0604020202020204" pitchFamily="34" charset="0"/>
              </a:rPr>
              <a:t> a unor soiuri românești și analizarea posibilităților de utilizare a masei verzi, a semințelor și a deșeuri</a:t>
            </a:r>
            <a:r>
              <a:rPr lang="en-US" sz="2200" kern="100" dirty="0">
                <a:solidFill>
                  <a:schemeClr val="tx1"/>
                </a:solidFill>
                <a:effectLst/>
                <a:latin typeface="Arial" panose="020B0604020202020204" pitchFamily="34" charset="0"/>
                <a:ea typeface="Calibri" panose="020F0502020204030204" pitchFamily="34" charset="0"/>
                <a:cs typeface="Arial" panose="020B0604020202020204" pitchFamily="34" charset="0"/>
              </a:rPr>
              <a:t>lor</a:t>
            </a:r>
            <a:r>
              <a:rPr lang="ro-RO" sz="2200" kern="100" dirty="0">
                <a:solidFill>
                  <a:schemeClr val="tx1"/>
                </a:solidFill>
                <a:effectLst/>
                <a:latin typeface="Arial" panose="020B0604020202020204" pitchFamily="34" charset="0"/>
                <a:ea typeface="Calibri" panose="020F0502020204030204" pitchFamily="34" charset="0"/>
                <a:cs typeface="Arial" panose="020B0604020202020204" pitchFamily="34" charset="0"/>
              </a:rPr>
              <a:t> rezultate după extragerea uleiului, includerea lor sub diverse forme în produse alimentare și furaje.</a:t>
            </a:r>
            <a:br>
              <a:rPr lang="en-US" sz="1800" kern="100" dirty="0">
                <a:effectLst/>
                <a:latin typeface="Arial" panose="020B0604020202020204" pitchFamily="34" charset="0"/>
                <a:ea typeface="Calibri" panose="020F0502020204030204" pitchFamily="34" charset="0"/>
                <a:cs typeface="Arial" panose="020B0604020202020204" pitchFamily="34" charset="0"/>
              </a:rPr>
            </a:br>
            <a:endParaRPr lang="ro-RO" dirty="0">
              <a:solidFill>
                <a:srgbClr val="92D050"/>
              </a:solidFill>
            </a:endParaRPr>
          </a:p>
        </p:txBody>
      </p:sp>
      <p:sp>
        <p:nvSpPr>
          <p:cNvPr id="3" name="Content Placeholder 2">
            <a:extLst>
              <a:ext uri="{FF2B5EF4-FFF2-40B4-BE49-F238E27FC236}">
                <a16:creationId xmlns:a16="http://schemas.microsoft.com/office/drawing/2014/main" id="{ECA2211B-4B1D-1325-3A80-3FD2F4E1427C}"/>
              </a:ext>
            </a:extLst>
          </p:cNvPr>
          <p:cNvSpPr>
            <a:spLocks noGrp="1"/>
          </p:cNvSpPr>
          <p:nvPr>
            <p:ph idx="1"/>
          </p:nvPr>
        </p:nvSpPr>
        <p:spPr>
          <a:xfrm>
            <a:off x="749806" y="2338250"/>
            <a:ext cx="11442193" cy="4415247"/>
          </a:xfrm>
        </p:spPr>
        <p:txBody>
          <a:bodyPr numCol="1">
            <a:noAutofit/>
          </a:bodyPr>
          <a:lstStyle/>
          <a:p>
            <a:pPr marL="0" marR="100260" indent="0" algn="l">
              <a:spcBef>
                <a:spcPts val="600"/>
              </a:spcBef>
              <a:buNone/>
            </a:pPr>
            <a:r>
              <a:rPr lang="en-US" sz="2800" b="1" kern="100" dirty="0" err="1">
                <a:solidFill>
                  <a:srgbClr val="92D050"/>
                </a:solidFill>
                <a:effectLst/>
                <a:latin typeface="+mj-lt"/>
                <a:ea typeface="Calibri" panose="020F0502020204030204" pitchFamily="34" charset="0"/>
                <a:cs typeface="Arial" panose="020B0604020202020204" pitchFamily="34" charset="0"/>
              </a:rPr>
              <a:t>Obiective</a:t>
            </a:r>
            <a:r>
              <a:rPr lang="en-US" sz="2800" b="1" kern="100" dirty="0">
                <a:solidFill>
                  <a:srgbClr val="92D050"/>
                </a:solidFill>
                <a:effectLst/>
                <a:latin typeface="+mj-lt"/>
                <a:ea typeface="Calibri" panose="020F0502020204030204" pitchFamily="34" charset="0"/>
                <a:cs typeface="Arial" panose="020B0604020202020204" pitchFamily="34" charset="0"/>
              </a:rPr>
              <a:t> </a:t>
            </a:r>
            <a:r>
              <a:rPr lang="en-US" sz="2800" b="1" kern="100" dirty="0" err="1">
                <a:solidFill>
                  <a:srgbClr val="92D050"/>
                </a:solidFill>
                <a:effectLst/>
                <a:latin typeface="+mj-lt"/>
                <a:ea typeface="Calibri" panose="020F0502020204030204" pitchFamily="34" charset="0"/>
                <a:cs typeface="Arial" panose="020B0604020202020204" pitchFamily="34" charset="0"/>
              </a:rPr>
              <a:t>specifice</a:t>
            </a:r>
            <a:r>
              <a:rPr lang="en-US" sz="2800" b="1" kern="100" dirty="0">
                <a:solidFill>
                  <a:srgbClr val="92D050"/>
                </a:solidFill>
                <a:effectLst/>
                <a:latin typeface="+mj-lt"/>
                <a:ea typeface="Calibri" panose="020F0502020204030204" pitchFamily="34" charset="0"/>
                <a:cs typeface="Arial" panose="020B0604020202020204" pitchFamily="34" charset="0"/>
              </a:rPr>
              <a:t>:</a:t>
            </a:r>
            <a:endParaRPr lang="en-US" sz="1200" i="0" u="none" strike="noStrike" baseline="0" dirty="0">
              <a:solidFill>
                <a:srgbClr val="92D050"/>
              </a:solidFill>
              <a:latin typeface="+mj-lt"/>
            </a:endParaRPr>
          </a:p>
          <a:p>
            <a:pPr marR="100260" algn="l">
              <a:spcBef>
                <a:spcPts val="600"/>
              </a:spcBef>
            </a:pPr>
            <a:r>
              <a:rPr lang="ro-RO" sz="2000" b="1" i="0" u="none" strike="noStrike" baseline="0" dirty="0">
                <a:latin typeface="Trebuchet MS" panose="020B0603020202020204" pitchFamily="34" charset="0"/>
              </a:rPr>
              <a:t>Obiectiv 1 </a:t>
            </a:r>
            <a:r>
              <a:rPr lang="ro-RO" sz="2000" i="0" u="none" strike="noStrike" baseline="0" dirty="0">
                <a:latin typeface="Trebuchet MS" panose="020B0603020202020204" pitchFamily="34" charset="0"/>
              </a:rPr>
              <a:t>- investigarea pieței și literaturii de specialitate și sintetizarea informațiilor relevante privind potențialul de utilizare în scop alimentar a frunzelor, lăstarilor floriferi și semințelor de cânepă prelucrate prin diverse metode tradiționale sau moderne;</a:t>
            </a:r>
            <a:endParaRPr lang="en-US" sz="2000" i="0" u="none" strike="noStrike" baseline="0" dirty="0">
              <a:latin typeface="Trebuchet MS" panose="020B0603020202020204" pitchFamily="34" charset="0"/>
            </a:endParaRPr>
          </a:p>
          <a:p>
            <a:pPr marR="100260" algn="l">
              <a:spcBef>
                <a:spcPts val="600"/>
              </a:spcBef>
            </a:pPr>
            <a:endParaRPr lang="ro-RO" sz="2000" i="0" u="none" strike="noStrike" baseline="0" dirty="0">
              <a:latin typeface="Trebuchet MS" panose="020B0603020202020204" pitchFamily="34" charset="0"/>
            </a:endParaRPr>
          </a:p>
          <a:p>
            <a:pPr marR="100260" algn="l">
              <a:spcBef>
                <a:spcPts val="600"/>
              </a:spcBef>
            </a:pPr>
            <a:r>
              <a:rPr lang="ro-RO" sz="2000" b="1" i="0" u="none" strike="noStrike" baseline="0" dirty="0">
                <a:latin typeface="Trebuchet MS" panose="020B0603020202020204" pitchFamily="34" charset="0"/>
              </a:rPr>
              <a:t>Obiectiv 2 </a:t>
            </a:r>
            <a:r>
              <a:rPr lang="ro-RO" sz="2000" i="0" u="none" strike="noStrike" baseline="0" dirty="0">
                <a:latin typeface="Trebuchet MS" panose="020B0603020202020204" pitchFamily="34" charset="0"/>
              </a:rPr>
              <a:t>- Evaluarea comparativă a potențialului </a:t>
            </a:r>
            <a:r>
              <a:rPr lang="ro-RO" sz="2000" i="0" u="none" strike="noStrike" baseline="0" dirty="0" err="1">
                <a:latin typeface="Trebuchet MS" panose="020B0603020202020204" pitchFamily="34" charset="0"/>
              </a:rPr>
              <a:t>bioproductiv</a:t>
            </a:r>
            <a:r>
              <a:rPr lang="ro-RO" sz="2000" i="0" u="none" strike="noStrike" baseline="0" dirty="0">
                <a:latin typeface="Trebuchet MS" panose="020B0603020202020204" pitchFamily="34" charset="0"/>
              </a:rPr>
              <a:t> al plantelor de cânepă și spectrului de principii active (</a:t>
            </a:r>
            <a:r>
              <a:rPr lang="ro-RO" sz="2000" i="0" u="none" strike="noStrike" baseline="0" dirty="0" err="1">
                <a:latin typeface="Trebuchet MS" panose="020B0603020202020204" pitchFamily="34" charset="0"/>
              </a:rPr>
              <a:t>canabinoide</a:t>
            </a:r>
            <a:r>
              <a:rPr lang="ro-RO" sz="2000" i="0" u="none" strike="noStrike" baseline="0" dirty="0">
                <a:latin typeface="Trebuchet MS" panose="020B0603020202020204" pitchFamily="34" charset="0"/>
              </a:rPr>
              <a:t>, </a:t>
            </a:r>
            <a:r>
              <a:rPr lang="ro-RO" sz="2000" i="0" u="none" strike="noStrike" baseline="0" dirty="0" err="1">
                <a:latin typeface="Trebuchet MS" panose="020B0603020202020204" pitchFamily="34" charset="0"/>
              </a:rPr>
              <a:t>flavonoide</a:t>
            </a:r>
            <a:r>
              <a:rPr lang="ro-RO" sz="2000" i="0" u="none" strike="noStrike" baseline="0" dirty="0">
                <a:latin typeface="Trebuchet MS" panose="020B0603020202020204" pitchFamily="34" charset="0"/>
              </a:rPr>
              <a:t>, terpene) sintetizate de 4 soiuri românești luate în studiu; </a:t>
            </a:r>
            <a:endParaRPr lang="en-US" sz="2000" i="0" u="none" strike="noStrike" baseline="0" dirty="0">
              <a:latin typeface="Trebuchet MS" panose="020B0603020202020204" pitchFamily="34" charset="0"/>
            </a:endParaRPr>
          </a:p>
          <a:p>
            <a:pPr marR="100260" algn="l">
              <a:spcBef>
                <a:spcPts val="600"/>
              </a:spcBef>
            </a:pPr>
            <a:endParaRPr lang="ro-RO" sz="2000" i="0" u="none" strike="noStrike" baseline="0" dirty="0">
              <a:latin typeface="Trebuchet MS" panose="020B0603020202020204" pitchFamily="34" charset="0"/>
            </a:endParaRPr>
          </a:p>
          <a:p>
            <a:pPr marR="100260" algn="l">
              <a:spcBef>
                <a:spcPts val="600"/>
              </a:spcBef>
            </a:pPr>
            <a:r>
              <a:rPr lang="ro-RO" sz="2000" b="1" i="0" u="none" strike="noStrike" baseline="0" dirty="0">
                <a:latin typeface="Trebuchet MS" panose="020B0603020202020204" pitchFamily="34" charset="0"/>
              </a:rPr>
              <a:t>Obiectiv 3 </a:t>
            </a:r>
            <a:r>
              <a:rPr lang="ro-RO" sz="2000" i="0" u="none" strike="noStrike" baseline="0" dirty="0">
                <a:latin typeface="Trebuchet MS" panose="020B0603020202020204" pitchFamily="34" charset="0"/>
              </a:rPr>
              <a:t>- Analizarea conținutului de </a:t>
            </a:r>
            <a:r>
              <a:rPr lang="ro-RO" sz="2000" i="0" u="none" strike="noStrike" baseline="0" dirty="0" err="1">
                <a:latin typeface="Trebuchet MS" panose="020B0603020202020204" pitchFamily="34" charset="0"/>
              </a:rPr>
              <a:t>nutrienți</a:t>
            </a:r>
            <a:r>
              <a:rPr lang="ro-RO" sz="2000" i="0" u="none" strike="noStrike" baseline="0" dirty="0">
                <a:latin typeface="Trebuchet MS" panose="020B0603020202020204" pitchFamily="34" charset="0"/>
              </a:rPr>
              <a:t> și principii biologic active a materiilor prime și  caracterizarea complexă a preparatelor obținute din acestea prin prelucrare, determinarea indicatorilor specifici de calitate și siguranță și evidențierea stabilității acestora;</a:t>
            </a:r>
          </a:p>
        </p:txBody>
      </p:sp>
    </p:spTree>
    <p:extLst>
      <p:ext uri="{BB962C8B-B14F-4D97-AF65-F5344CB8AC3E}">
        <p14:creationId xmlns:p14="http://schemas.microsoft.com/office/powerpoint/2010/main" val="130799826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8EC0AA3D-13D4-DD6E-4335-19B93EF2E815}"/>
              </a:ext>
            </a:extLst>
          </p:cNvPr>
          <p:cNvPicPr>
            <a:picLocks noChangeAspect="1"/>
          </p:cNvPicPr>
          <p:nvPr/>
        </p:nvPicPr>
        <p:blipFill>
          <a:blip r:embed="rId2">
            <a:lum bright="70000" contrast="-70000"/>
            <a:extLst>
              <a:ext uri="{28A0092B-C50C-407E-A947-70E740481C1C}">
                <a14:useLocalDpi xmlns:a14="http://schemas.microsoft.com/office/drawing/2010/main" val="0"/>
              </a:ext>
            </a:extLst>
          </a:blip>
          <a:stretch>
            <a:fillRect/>
          </a:stretch>
        </p:blipFill>
        <p:spPr>
          <a:xfrm rot="21351887">
            <a:off x="2531443" y="1428790"/>
            <a:ext cx="4948437" cy="4594977"/>
          </a:xfrm>
          <a:prstGeom prst="rect">
            <a:avLst/>
          </a:prstGeom>
          <a:ln>
            <a:noFill/>
          </a:ln>
          <a:effectLst>
            <a:softEdge rad="112500"/>
          </a:effectLst>
        </p:spPr>
      </p:pic>
      <p:sp>
        <p:nvSpPr>
          <p:cNvPr id="3" name="Content Placeholder 2">
            <a:extLst>
              <a:ext uri="{FF2B5EF4-FFF2-40B4-BE49-F238E27FC236}">
                <a16:creationId xmlns:a16="http://schemas.microsoft.com/office/drawing/2014/main" id="{4A69BC8A-D9B2-9A22-3AB7-847BDCC0233C}"/>
              </a:ext>
            </a:extLst>
          </p:cNvPr>
          <p:cNvSpPr>
            <a:spLocks noGrp="1"/>
          </p:cNvSpPr>
          <p:nvPr>
            <p:ph idx="1"/>
          </p:nvPr>
        </p:nvSpPr>
        <p:spPr>
          <a:xfrm>
            <a:off x="677333" y="1113635"/>
            <a:ext cx="10257368" cy="4939849"/>
          </a:xfrm>
        </p:spPr>
        <p:txBody>
          <a:bodyPr>
            <a:noAutofit/>
          </a:bodyPr>
          <a:lstStyle/>
          <a:p>
            <a:pPr marR="100260" algn="l">
              <a:spcBef>
                <a:spcPts val="600"/>
              </a:spcBef>
            </a:pPr>
            <a:r>
              <a:rPr lang="ro-RO" sz="2000" b="1" i="0" u="none" strike="noStrike" baseline="0" dirty="0">
                <a:latin typeface="Trebuchet MS" panose="020B0603020202020204" pitchFamily="34" charset="0"/>
              </a:rPr>
              <a:t>Obiectiv 4 </a:t>
            </a:r>
            <a:r>
              <a:rPr lang="ro-RO" sz="2000" i="0" u="none" strike="noStrike" baseline="0" dirty="0">
                <a:latin typeface="Trebuchet MS" panose="020B0603020202020204" pitchFamily="34" charset="0"/>
              </a:rPr>
              <a:t>- Obținerea și includerea în produse alimentare a unor ingrediente funcționale derivate din cânepă, elaborarea formulelor și rețetelor inovative de produs, dezvoltarea producției în faza pilot; </a:t>
            </a:r>
            <a:endParaRPr lang="en-US" sz="2000" i="0" u="none" strike="noStrike" baseline="0" dirty="0">
              <a:latin typeface="Trebuchet MS" panose="020B0603020202020204" pitchFamily="34" charset="0"/>
            </a:endParaRPr>
          </a:p>
          <a:p>
            <a:pPr marR="100260" algn="l">
              <a:spcBef>
                <a:spcPts val="600"/>
              </a:spcBef>
            </a:pPr>
            <a:endParaRPr lang="en-US" sz="2000" i="0" u="none" strike="noStrike" baseline="0" dirty="0">
              <a:latin typeface="Trebuchet MS" panose="020B0603020202020204" pitchFamily="34" charset="0"/>
            </a:endParaRPr>
          </a:p>
          <a:p>
            <a:pPr marR="100260">
              <a:spcBef>
                <a:spcPts val="600"/>
              </a:spcBef>
            </a:pPr>
            <a:r>
              <a:rPr lang="ro-RO" sz="2000" b="1" dirty="0">
                <a:latin typeface="Trebuchet MS" panose="020B0603020202020204" pitchFamily="34" charset="0"/>
              </a:rPr>
              <a:t>Obiectiv 5 </a:t>
            </a:r>
            <a:r>
              <a:rPr lang="ro-RO" sz="2000" dirty="0">
                <a:latin typeface="Trebuchet MS" panose="020B0603020202020204" pitchFamily="34" charset="0"/>
              </a:rPr>
              <a:t>- Identificarea posibilităților de utilizare a deșeurilor provenite din prelucrarea semințelor de cânepă (analizarea conținutului de macro- și </a:t>
            </a:r>
            <a:r>
              <a:rPr lang="ro-RO" sz="2000" dirty="0" err="1">
                <a:latin typeface="Trebuchet MS" panose="020B0603020202020204" pitchFamily="34" charset="0"/>
              </a:rPr>
              <a:t>micronutrienți</a:t>
            </a:r>
            <a:r>
              <a:rPr lang="ro-RO" sz="2000" dirty="0">
                <a:latin typeface="Trebuchet MS" panose="020B0603020202020204" pitchFamily="34" charset="0"/>
              </a:rPr>
              <a:t>, identificarea unor ingrediente cu valoare adăugată ridicată) și includerea lor în rețete de furaje destinate animalelor de fermă; </a:t>
            </a:r>
            <a:endParaRPr lang="en-US" sz="2000" dirty="0">
              <a:latin typeface="Trebuchet MS" panose="020B0603020202020204" pitchFamily="34" charset="0"/>
            </a:endParaRPr>
          </a:p>
          <a:p>
            <a:pPr marR="100260">
              <a:spcBef>
                <a:spcPts val="600"/>
              </a:spcBef>
            </a:pPr>
            <a:endParaRPr lang="ro-RO" sz="2000" dirty="0">
              <a:latin typeface="Trebuchet MS" panose="020B0603020202020204" pitchFamily="34" charset="0"/>
            </a:endParaRPr>
          </a:p>
          <a:p>
            <a:pPr marR="100260">
              <a:spcBef>
                <a:spcPts val="600"/>
              </a:spcBef>
            </a:pPr>
            <a:r>
              <a:rPr lang="ro-RO" sz="2000" b="1" dirty="0">
                <a:latin typeface="Trebuchet MS" panose="020B0603020202020204" pitchFamily="34" charset="0"/>
              </a:rPr>
              <a:t>Obiectiv 6 </a:t>
            </a:r>
            <a:r>
              <a:rPr lang="ro-RO" sz="2000" dirty="0">
                <a:latin typeface="Trebuchet MS" panose="020B0603020202020204" pitchFamily="34" charset="0"/>
              </a:rPr>
              <a:t>-  Diseminarea în mediu online și offline a rezultatelor proiectului, prin demararea unei campanii susținute de informare și conștientizare adresată consumatorilor, operatorilor, autorităților și decidenților politici (propunere legislativă!), participarea la  evenimente științifice și publicarea de articole în reviste de specialitate.</a:t>
            </a:r>
          </a:p>
          <a:p>
            <a:pPr marR="100260" algn="l">
              <a:spcBef>
                <a:spcPts val="600"/>
              </a:spcBef>
            </a:pPr>
            <a:endParaRPr lang="ro-RO" sz="2000" i="0" u="none" strike="noStrike" baseline="0" dirty="0">
              <a:latin typeface="Trebuchet MS" panose="020B0603020202020204" pitchFamily="34" charset="0"/>
            </a:endParaRPr>
          </a:p>
        </p:txBody>
      </p:sp>
      <p:sp>
        <p:nvSpPr>
          <p:cNvPr id="12" name="TextBox 11">
            <a:extLst>
              <a:ext uri="{FF2B5EF4-FFF2-40B4-BE49-F238E27FC236}">
                <a16:creationId xmlns:a16="http://schemas.microsoft.com/office/drawing/2014/main" id="{789954E6-E7B9-D040-C8D6-FC47DECEE9FC}"/>
              </a:ext>
            </a:extLst>
          </p:cNvPr>
          <p:cNvSpPr txBox="1"/>
          <p:nvPr/>
        </p:nvSpPr>
        <p:spPr>
          <a:xfrm>
            <a:off x="677333" y="215913"/>
            <a:ext cx="9002243" cy="754053"/>
          </a:xfrm>
          <a:prstGeom prst="rect">
            <a:avLst/>
          </a:prstGeom>
          <a:noFill/>
        </p:spPr>
        <p:txBody>
          <a:bodyPr wrap="square">
            <a:spAutoFit/>
          </a:bodyPr>
          <a:lstStyle/>
          <a:p>
            <a:pPr marL="0" marR="100260" indent="0" algn="l">
              <a:spcBef>
                <a:spcPts val="600"/>
              </a:spcBef>
              <a:buNone/>
            </a:pPr>
            <a:r>
              <a:rPr lang="en-US" sz="2800" b="1" kern="100" dirty="0" err="1">
                <a:solidFill>
                  <a:srgbClr val="92D050"/>
                </a:solidFill>
                <a:effectLst/>
                <a:ea typeface="Calibri" panose="020F0502020204030204" pitchFamily="34" charset="0"/>
                <a:cs typeface="Arial" panose="020B0604020202020204" pitchFamily="34" charset="0"/>
              </a:rPr>
              <a:t>Obiective</a:t>
            </a:r>
            <a:r>
              <a:rPr lang="en-US" sz="2800" b="1" kern="100" dirty="0">
                <a:solidFill>
                  <a:srgbClr val="92D050"/>
                </a:solidFill>
                <a:effectLst/>
                <a:ea typeface="Calibri" panose="020F0502020204030204" pitchFamily="34" charset="0"/>
                <a:cs typeface="Arial" panose="020B0604020202020204" pitchFamily="34" charset="0"/>
              </a:rPr>
              <a:t> </a:t>
            </a:r>
            <a:r>
              <a:rPr lang="en-US" sz="2800" b="1" kern="100" dirty="0" err="1">
                <a:solidFill>
                  <a:srgbClr val="92D050"/>
                </a:solidFill>
                <a:effectLst/>
                <a:ea typeface="Calibri" panose="020F0502020204030204" pitchFamily="34" charset="0"/>
                <a:cs typeface="Arial" panose="020B0604020202020204" pitchFamily="34" charset="0"/>
              </a:rPr>
              <a:t>specifice</a:t>
            </a:r>
            <a:r>
              <a:rPr lang="en-US" sz="2800" b="1" i="0" u="none" strike="noStrike" baseline="0" dirty="0">
                <a:solidFill>
                  <a:srgbClr val="92D050"/>
                </a:solidFill>
              </a:rPr>
              <a:t>(2):</a:t>
            </a:r>
          </a:p>
          <a:p>
            <a:pPr marL="0" marR="100260" indent="0" algn="l">
              <a:spcBef>
                <a:spcPts val="600"/>
              </a:spcBef>
              <a:buNone/>
            </a:pPr>
            <a:endParaRPr lang="en-US" sz="1000" i="0" u="none" strike="noStrike" baseline="0" dirty="0">
              <a:solidFill>
                <a:srgbClr val="92D050"/>
              </a:solidFill>
              <a:latin typeface="+mj-lt"/>
            </a:endParaRPr>
          </a:p>
        </p:txBody>
      </p:sp>
    </p:spTree>
    <p:extLst>
      <p:ext uri="{BB962C8B-B14F-4D97-AF65-F5344CB8AC3E}">
        <p14:creationId xmlns:p14="http://schemas.microsoft.com/office/powerpoint/2010/main" val="231886669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3FD31372-5825-7DA3-25DF-658F522F3584}"/>
              </a:ext>
            </a:extLst>
          </p:cNvPr>
          <p:cNvPicPr>
            <a:picLocks noChangeAspect="1"/>
          </p:cNvPicPr>
          <p:nvPr/>
        </p:nvPicPr>
        <p:blipFill>
          <a:blip r:embed="rId3">
            <a:lum bright="70000" contrast="-70000"/>
            <a:extLst>
              <a:ext uri="{28A0092B-C50C-407E-A947-70E740481C1C}">
                <a14:useLocalDpi xmlns:a14="http://schemas.microsoft.com/office/drawing/2010/main" val="0"/>
              </a:ext>
            </a:extLst>
          </a:blip>
          <a:stretch>
            <a:fillRect/>
          </a:stretch>
        </p:blipFill>
        <p:spPr>
          <a:xfrm rot="21351887">
            <a:off x="2531443" y="1428790"/>
            <a:ext cx="4948437" cy="4594977"/>
          </a:xfrm>
          <a:prstGeom prst="rect">
            <a:avLst/>
          </a:prstGeom>
          <a:ln>
            <a:noFill/>
          </a:ln>
          <a:effectLst>
            <a:softEdge rad="112500"/>
          </a:effectLst>
        </p:spPr>
      </p:pic>
      <p:sp>
        <p:nvSpPr>
          <p:cNvPr id="2" name="Title 1">
            <a:extLst>
              <a:ext uri="{FF2B5EF4-FFF2-40B4-BE49-F238E27FC236}">
                <a16:creationId xmlns:a16="http://schemas.microsoft.com/office/drawing/2014/main" id="{7ED27228-7299-ABEC-B626-9C0CF0735869}"/>
              </a:ext>
            </a:extLst>
          </p:cNvPr>
          <p:cNvSpPr>
            <a:spLocks noGrp="1"/>
          </p:cNvSpPr>
          <p:nvPr>
            <p:ph type="title"/>
          </p:nvPr>
        </p:nvSpPr>
        <p:spPr>
          <a:xfrm>
            <a:off x="673607" y="342498"/>
            <a:ext cx="10808644" cy="6323477"/>
          </a:xfrm>
        </p:spPr>
        <p:txBody>
          <a:bodyPr>
            <a:normAutofit fontScale="90000"/>
          </a:bodyPr>
          <a:lstStyle/>
          <a:p>
            <a:pPr>
              <a:lnSpc>
                <a:spcPct val="115000"/>
              </a:lnSpc>
              <a:spcAft>
                <a:spcPts val="800"/>
              </a:spcAft>
            </a:pPr>
            <a:r>
              <a:rPr lang="ro-RO" sz="3900" b="1" i="0" u="none" strike="noStrike" baseline="0" dirty="0">
                <a:solidFill>
                  <a:srgbClr val="92D050"/>
                </a:solidFill>
              </a:rPr>
              <a:t>FAZE ș</a:t>
            </a:r>
            <a:r>
              <a:rPr lang="en-US" sz="3900" b="1" i="0" u="none" strike="noStrike" baseline="0" dirty="0" err="1">
                <a:solidFill>
                  <a:srgbClr val="92D050"/>
                </a:solidFill>
              </a:rPr>
              <a:t>i</a:t>
            </a:r>
            <a:r>
              <a:rPr lang="en-US" sz="3900" b="1" dirty="0">
                <a:solidFill>
                  <a:srgbClr val="92D050"/>
                </a:solidFill>
              </a:rPr>
              <a:t> </a:t>
            </a:r>
            <a:r>
              <a:rPr lang="ro-RO" sz="3900" b="1" i="0" u="none" strike="noStrike" baseline="0" dirty="0">
                <a:solidFill>
                  <a:srgbClr val="92D050"/>
                </a:solidFill>
              </a:rPr>
              <a:t>ACTIVITĂȚI</a:t>
            </a:r>
            <a:br>
              <a:rPr lang="en-US" sz="2200" b="1" i="0" u="none" strike="noStrike" baseline="0" dirty="0">
                <a:solidFill>
                  <a:schemeClr val="tx1"/>
                </a:solidFill>
              </a:rPr>
            </a:br>
            <a:br>
              <a:rPr lang="en-US" sz="2200" i="0" u="none" strike="noStrike" baseline="0" dirty="0">
                <a:solidFill>
                  <a:schemeClr val="tx1"/>
                </a:solidFill>
                <a:latin typeface="+mn-lt"/>
              </a:rPr>
            </a:br>
            <a:r>
              <a:rPr lang="ro-RO" sz="2200" kern="100" dirty="0">
                <a:solidFill>
                  <a:schemeClr val="tx1"/>
                </a:solidFill>
                <a:effectLst/>
                <a:latin typeface="+mn-lt"/>
                <a:ea typeface="Calibri" panose="020F0502020204030204" pitchFamily="34" charset="0"/>
                <a:cs typeface="Arial" panose="020B0604020202020204" pitchFamily="34" charset="0"/>
              </a:rPr>
              <a:t>Pentru implementarea planului de realizare al proiectului sunt prevăzute 4 faze, care cuprind:</a:t>
            </a:r>
            <a:br>
              <a:rPr lang="ro-RO" sz="2200" kern="100" dirty="0">
                <a:solidFill>
                  <a:schemeClr val="tx1"/>
                </a:solidFill>
                <a:effectLst/>
                <a:latin typeface="+mn-lt"/>
                <a:ea typeface="Calibri" panose="020F0502020204030204" pitchFamily="34" charset="0"/>
                <a:cs typeface="Arial" panose="020B0604020202020204" pitchFamily="34" charset="0"/>
              </a:rPr>
            </a:br>
            <a:r>
              <a:rPr lang="en-US" sz="2200" kern="100" dirty="0">
                <a:solidFill>
                  <a:schemeClr val="tx1"/>
                </a:solidFill>
                <a:effectLst/>
                <a:latin typeface="+mn-lt"/>
                <a:ea typeface="Calibri" panose="020F0502020204030204" pitchFamily="34" charset="0"/>
                <a:cs typeface="Arial" panose="020B0604020202020204" pitchFamily="34" charset="0"/>
              </a:rPr>
              <a:t>- </a:t>
            </a:r>
            <a:r>
              <a:rPr lang="ro-RO" sz="2200" kern="100" dirty="0">
                <a:solidFill>
                  <a:schemeClr val="tx1"/>
                </a:solidFill>
                <a:effectLst/>
                <a:latin typeface="+mn-lt"/>
                <a:ea typeface="Calibri" panose="020F0502020204030204" pitchFamily="34" charset="0"/>
                <a:cs typeface="Arial" panose="020B0604020202020204" pitchFamily="34" charset="0"/>
              </a:rPr>
              <a:t>activități de cercetare industrială</a:t>
            </a:r>
            <a:br>
              <a:rPr lang="ro-RO" sz="2200" kern="100" dirty="0">
                <a:solidFill>
                  <a:schemeClr val="tx1"/>
                </a:solidFill>
                <a:effectLst/>
                <a:latin typeface="+mn-lt"/>
                <a:ea typeface="Calibri" panose="020F0502020204030204" pitchFamily="34" charset="0"/>
                <a:cs typeface="Arial" panose="020B0604020202020204" pitchFamily="34" charset="0"/>
              </a:rPr>
            </a:br>
            <a:r>
              <a:rPr lang="en-US" sz="2200" kern="100" dirty="0">
                <a:solidFill>
                  <a:schemeClr val="tx1"/>
                </a:solidFill>
                <a:effectLst/>
                <a:latin typeface="+mn-lt"/>
                <a:ea typeface="Calibri" panose="020F0502020204030204" pitchFamily="34" charset="0"/>
                <a:cs typeface="Arial" panose="020B0604020202020204" pitchFamily="34" charset="0"/>
              </a:rPr>
              <a:t>- </a:t>
            </a:r>
            <a:r>
              <a:rPr lang="ro-RO" sz="2200" kern="100" dirty="0">
                <a:solidFill>
                  <a:schemeClr val="tx1"/>
                </a:solidFill>
                <a:effectLst/>
                <a:latin typeface="+mn-lt"/>
                <a:ea typeface="Calibri" panose="020F0502020204030204" pitchFamily="34" charset="0"/>
                <a:cs typeface="Arial" panose="020B0604020202020204" pitchFamily="34" charset="0"/>
              </a:rPr>
              <a:t>activități de dezvoltare experimentală</a:t>
            </a:r>
            <a:br>
              <a:rPr lang="ro-RO" sz="2200" kern="100" dirty="0">
                <a:solidFill>
                  <a:schemeClr val="tx1"/>
                </a:solidFill>
                <a:effectLst/>
                <a:latin typeface="+mn-lt"/>
                <a:ea typeface="Calibri" panose="020F0502020204030204" pitchFamily="34" charset="0"/>
                <a:cs typeface="Arial" panose="020B0604020202020204" pitchFamily="34" charset="0"/>
              </a:rPr>
            </a:br>
            <a:r>
              <a:rPr lang="en-US" sz="2200" kern="100" dirty="0">
                <a:solidFill>
                  <a:schemeClr val="tx1"/>
                </a:solidFill>
                <a:effectLst/>
                <a:latin typeface="+mn-lt"/>
                <a:ea typeface="Calibri" panose="020F0502020204030204" pitchFamily="34" charset="0"/>
                <a:cs typeface="Arial" panose="020B0604020202020204" pitchFamily="34" charset="0"/>
              </a:rPr>
              <a:t>- </a:t>
            </a:r>
            <a:r>
              <a:rPr lang="ro-RO" sz="2200" kern="100" dirty="0">
                <a:solidFill>
                  <a:schemeClr val="tx1"/>
                </a:solidFill>
                <a:effectLst/>
                <a:latin typeface="+mn-lt"/>
                <a:ea typeface="Calibri" panose="020F0502020204030204" pitchFamily="34" charset="0"/>
                <a:cs typeface="Arial" panose="020B0604020202020204" pitchFamily="34" charset="0"/>
              </a:rPr>
              <a:t>activități de inovare</a:t>
            </a:r>
            <a:br>
              <a:rPr lang="en-US" sz="2200" kern="100" dirty="0">
                <a:solidFill>
                  <a:schemeClr val="tx1"/>
                </a:solidFill>
                <a:effectLst/>
                <a:latin typeface="+mn-lt"/>
                <a:ea typeface="Calibri" panose="020F0502020204030204" pitchFamily="34" charset="0"/>
                <a:cs typeface="Arial" panose="020B0604020202020204" pitchFamily="34" charset="0"/>
              </a:rPr>
            </a:br>
            <a:br>
              <a:rPr lang="ro-RO" sz="2200" kern="100" dirty="0">
                <a:solidFill>
                  <a:schemeClr val="tx1"/>
                </a:solidFill>
                <a:effectLst/>
                <a:latin typeface="+mn-lt"/>
                <a:ea typeface="Calibri" panose="020F0502020204030204" pitchFamily="34" charset="0"/>
                <a:cs typeface="Arial" panose="020B0604020202020204" pitchFamily="34" charset="0"/>
              </a:rPr>
            </a:br>
            <a:r>
              <a:rPr lang="ro-RO" sz="2200" kern="100" dirty="0">
                <a:solidFill>
                  <a:schemeClr val="tx1"/>
                </a:solidFill>
                <a:effectLst/>
                <a:highlight>
                  <a:srgbClr val="D3D3D3"/>
                </a:highlight>
                <a:latin typeface="+mn-lt"/>
                <a:ea typeface="Calibri" panose="020F0502020204030204" pitchFamily="34" charset="0"/>
                <a:cs typeface="Arial" panose="020B0604020202020204" pitchFamily="34" charset="0"/>
              </a:rPr>
              <a:t>FAZA 1</a:t>
            </a:r>
            <a:r>
              <a:rPr lang="ro-RO" sz="2200" kern="100" dirty="0">
                <a:solidFill>
                  <a:schemeClr val="tx1"/>
                </a:solidFill>
                <a:effectLst/>
                <a:latin typeface="+mn-lt"/>
                <a:ea typeface="Calibri" panose="020F0502020204030204" pitchFamily="34" charset="0"/>
                <a:cs typeface="Arial" panose="020B0604020202020204" pitchFamily="34" charset="0"/>
              </a:rPr>
              <a:t>: Studii privind potențialul de exploatare în alimentație a frunzelor, lăstarilor și semințelor de cânepă	</a:t>
            </a:r>
            <a:br>
              <a:rPr lang="en-US" sz="2200" kern="100" dirty="0">
                <a:solidFill>
                  <a:schemeClr val="tx1"/>
                </a:solidFill>
                <a:effectLst/>
                <a:latin typeface="+mn-lt"/>
                <a:ea typeface="Calibri" panose="020F0502020204030204" pitchFamily="34" charset="0"/>
                <a:cs typeface="Arial" panose="020B0604020202020204" pitchFamily="34" charset="0"/>
              </a:rPr>
            </a:br>
            <a:r>
              <a:rPr lang="ro-RO" sz="2200" kern="100" dirty="0">
                <a:solidFill>
                  <a:schemeClr val="tx1"/>
                </a:solidFill>
                <a:effectLst/>
                <a:highlight>
                  <a:srgbClr val="D3D3D3"/>
                </a:highlight>
                <a:latin typeface="+mn-lt"/>
                <a:ea typeface="Calibri" panose="020F0502020204030204" pitchFamily="34" charset="0"/>
                <a:cs typeface="Arial" panose="020B0604020202020204" pitchFamily="34" charset="0"/>
              </a:rPr>
              <a:t> FAZA 2:</a:t>
            </a:r>
            <a:r>
              <a:rPr lang="ro-RO" sz="2200" kern="100" dirty="0">
                <a:solidFill>
                  <a:schemeClr val="tx1"/>
                </a:solidFill>
                <a:effectLst/>
                <a:latin typeface="+mn-lt"/>
                <a:ea typeface="Calibri" panose="020F0502020204030204" pitchFamily="34" charset="0"/>
                <a:cs typeface="Arial" panose="020B0604020202020204" pitchFamily="34" charset="0"/>
              </a:rPr>
              <a:t> Evaluarea performanțelor </a:t>
            </a:r>
            <a:r>
              <a:rPr lang="ro-RO" sz="2200" kern="100" dirty="0" err="1">
                <a:solidFill>
                  <a:schemeClr val="tx1"/>
                </a:solidFill>
                <a:effectLst/>
                <a:latin typeface="+mn-lt"/>
                <a:ea typeface="Calibri" panose="020F0502020204030204" pitchFamily="34" charset="0"/>
                <a:cs typeface="Arial" panose="020B0604020202020204" pitchFamily="34" charset="0"/>
              </a:rPr>
              <a:t>bioproductive</a:t>
            </a:r>
            <a:r>
              <a:rPr lang="ro-RO" sz="2200" kern="100" dirty="0">
                <a:solidFill>
                  <a:schemeClr val="tx1"/>
                </a:solidFill>
                <a:effectLst/>
                <a:latin typeface="+mn-lt"/>
                <a:ea typeface="Calibri" panose="020F0502020204030204" pitchFamily="34" charset="0"/>
                <a:cs typeface="Arial" panose="020B0604020202020204" pitchFamily="34" charset="0"/>
              </a:rPr>
              <a:t> a diferitelor soiuri de </a:t>
            </a:r>
            <a:r>
              <a:rPr lang="ro-RO" sz="2200" i="1" kern="100" dirty="0" err="1">
                <a:solidFill>
                  <a:schemeClr val="tx1"/>
                </a:solidFill>
                <a:effectLst/>
                <a:latin typeface="+mn-lt"/>
                <a:ea typeface="Calibri" panose="020F0502020204030204" pitchFamily="34" charset="0"/>
                <a:cs typeface="Arial" panose="020B0604020202020204" pitchFamily="34" charset="0"/>
              </a:rPr>
              <a:t>Cannabis</a:t>
            </a:r>
            <a:r>
              <a:rPr lang="ro-RO" sz="2200" i="1" kern="100" dirty="0">
                <a:solidFill>
                  <a:schemeClr val="tx1"/>
                </a:solidFill>
                <a:effectLst/>
                <a:latin typeface="+mn-lt"/>
                <a:ea typeface="Calibri" panose="020F0502020204030204" pitchFamily="34" charset="0"/>
                <a:cs typeface="Arial" panose="020B0604020202020204" pitchFamily="34" charset="0"/>
              </a:rPr>
              <a:t> </a:t>
            </a:r>
            <a:r>
              <a:rPr lang="ro-RO" sz="2200" i="1" kern="100" dirty="0" err="1">
                <a:solidFill>
                  <a:schemeClr val="tx1"/>
                </a:solidFill>
                <a:effectLst/>
                <a:latin typeface="+mn-lt"/>
                <a:ea typeface="Calibri" panose="020F0502020204030204" pitchFamily="34" charset="0"/>
                <a:cs typeface="Arial" panose="020B0604020202020204" pitchFamily="34" charset="0"/>
              </a:rPr>
              <a:t>sativa</a:t>
            </a:r>
            <a:r>
              <a:rPr lang="ro-RO" sz="2200" i="1" kern="100" dirty="0">
                <a:solidFill>
                  <a:schemeClr val="tx1"/>
                </a:solidFill>
                <a:effectLst/>
                <a:latin typeface="+mn-lt"/>
                <a:ea typeface="Calibri" panose="020F0502020204030204" pitchFamily="34" charset="0"/>
                <a:cs typeface="Arial" panose="020B0604020202020204" pitchFamily="34" charset="0"/>
              </a:rPr>
              <a:t> </a:t>
            </a:r>
            <a:r>
              <a:rPr lang="ro-RO" sz="2200" kern="100" dirty="0">
                <a:solidFill>
                  <a:schemeClr val="tx1"/>
                </a:solidFill>
                <a:effectLst/>
                <a:latin typeface="+mn-lt"/>
                <a:ea typeface="Calibri" panose="020F0502020204030204" pitchFamily="34" charset="0"/>
                <a:cs typeface="Arial" panose="020B0604020202020204" pitchFamily="34" charset="0"/>
              </a:rPr>
              <a:t>L.</a:t>
            </a:r>
            <a:r>
              <a:rPr lang="ro-RO" sz="2200" i="1" kern="100" dirty="0">
                <a:solidFill>
                  <a:schemeClr val="tx1"/>
                </a:solidFill>
                <a:effectLst/>
                <a:latin typeface="+mn-lt"/>
                <a:ea typeface="Calibri" panose="020F0502020204030204" pitchFamily="34" charset="0"/>
                <a:cs typeface="Arial" panose="020B0604020202020204" pitchFamily="34" charset="0"/>
              </a:rPr>
              <a:t> </a:t>
            </a:r>
            <a:r>
              <a:rPr lang="en-US" sz="2200" i="1" kern="100" dirty="0">
                <a:solidFill>
                  <a:schemeClr val="tx1"/>
                </a:solidFill>
                <a:effectLst/>
                <a:latin typeface="+mn-lt"/>
                <a:ea typeface="Calibri" panose="020F0502020204030204" pitchFamily="34" charset="0"/>
                <a:cs typeface="Arial" panose="020B0604020202020204" pitchFamily="34" charset="0"/>
              </a:rPr>
              <a:t> </a:t>
            </a:r>
            <a:r>
              <a:rPr lang="ro-RO" sz="2200" kern="100" dirty="0">
                <a:solidFill>
                  <a:schemeClr val="tx1"/>
                </a:solidFill>
                <a:latin typeface="+mn-lt"/>
                <a:ea typeface="Calibri" panose="020F0502020204030204" pitchFamily="34" charset="0"/>
                <a:cs typeface="Arial" panose="020B0604020202020204" pitchFamily="34" charset="0"/>
              </a:rPr>
              <a:t>și </a:t>
            </a:r>
            <a:r>
              <a:rPr lang="ro-RO" sz="2200" kern="100" dirty="0">
                <a:solidFill>
                  <a:schemeClr val="tx1"/>
                </a:solidFill>
                <a:effectLst/>
                <a:latin typeface="+mn-lt"/>
                <a:ea typeface="Calibri" panose="020F0502020204030204" pitchFamily="34" charset="0"/>
                <a:cs typeface="Arial" panose="020B0604020202020204" pitchFamily="34" charset="0"/>
              </a:rPr>
              <a:t>caracterizarea complexă a materialului vegetal obținut și a uleiului rezultat prin prelucrarea semințelor</a:t>
            </a:r>
            <a:br>
              <a:rPr lang="ro-RO" sz="2200" kern="100" dirty="0">
                <a:solidFill>
                  <a:schemeClr val="tx1"/>
                </a:solidFill>
                <a:effectLst/>
                <a:latin typeface="+mn-lt"/>
                <a:ea typeface="Calibri" panose="020F0502020204030204" pitchFamily="34" charset="0"/>
                <a:cs typeface="Arial" panose="020B0604020202020204" pitchFamily="34" charset="0"/>
              </a:rPr>
            </a:br>
            <a:r>
              <a:rPr lang="ro-RO" sz="2200" kern="100" dirty="0">
                <a:solidFill>
                  <a:schemeClr val="tx1"/>
                </a:solidFill>
                <a:effectLst/>
                <a:highlight>
                  <a:srgbClr val="D3D3D3"/>
                </a:highlight>
                <a:latin typeface="+mn-lt"/>
                <a:ea typeface="Calibri" panose="020F0502020204030204" pitchFamily="34" charset="0"/>
                <a:cs typeface="Arial" panose="020B0604020202020204" pitchFamily="34" charset="0"/>
              </a:rPr>
              <a:t>FAZA 3:</a:t>
            </a:r>
            <a:r>
              <a:rPr lang="ro-RO" sz="2200" kern="100" dirty="0">
                <a:solidFill>
                  <a:schemeClr val="tx1"/>
                </a:solidFill>
                <a:effectLst/>
                <a:latin typeface="+mn-lt"/>
                <a:ea typeface="Calibri" panose="020F0502020204030204" pitchFamily="34" charset="0"/>
                <a:cs typeface="Arial" panose="020B0604020202020204" pitchFamily="34" charset="0"/>
              </a:rPr>
              <a:t> Valorificarea materiilor prime selectate (frunze, lăstari floriferi, semințe) prin includerea lor în alimente și suplimente alimentare</a:t>
            </a:r>
            <a:br>
              <a:rPr lang="en-US" sz="2200" kern="100" dirty="0">
                <a:solidFill>
                  <a:schemeClr val="tx1"/>
                </a:solidFill>
                <a:effectLst/>
                <a:latin typeface="+mn-lt"/>
                <a:ea typeface="Calibri" panose="020F0502020204030204" pitchFamily="34" charset="0"/>
                <a:cs typeface="Arial" panose="020B0604020202020204" pitchFamily="34" charset="0"/>
              </a:rPr>
            </a:br>
            <a:r>
              <a:rPr lang="ro-RO" sz="2200" kern="100" dirty="0">
                <a:solidFill>
                  <a:schemeClr val="tx1"/>
                </a:solidFill>
                <a:effectLst/>
                <a:highlight>
                  <a:srgbClr val="D3D3D3"/>
                </a:highlight>
                <a:latin typeface="+mn-lt"/>
                <a:ea typeface="Calibri" panose="020F0502020204030204" pitchFamily="34" charset="0"/>
                <a:cs typeface="Arial" panose="020B0604020202020204" pitchFamily="34" charset="0"/>
              </a:rPr>
              <a:t>FAZA 4:</a:t>
            </a:r>
            <a:r>
              <a:rPr lang="ro-RO" sz="2200" kern="100" dirty="0">
                <a:solidFill>
                  <a:schemeClr val="tx1"/>
                </a:solidFill>
                <a:effectLst/>
                <a:latin typeface="+mn-lt"/>
                <a:ea typeface="Calibri" panose="020F0502020204030204" pitchFamily="34" charset="0"/>
                <a:cs typeface="Arial" panose="020B0604020202020204" pitchFamily="34" charset="0"/>
              </a:rPr>
              <a:t> Experimentări pentru valorificarea deșeurilor rezultate în urma prelucrării </a:t>
            </a:r>
            <a:r>
              <a:rPr lang="ro-RO" sz="2200" kern="100" dirty="0" err="1">
                <a:solidFill>
                  <a:schemeClr val="tx1"/>
                </a:solidFill>
                <a:effectLst/>
                <a:latin typeface="+mn-lt"/>
                <a:ea typeface="Calibri" panose="020F0502020204030204" pitchFamily="34" charset="0"/>
                <a:cs typeface="Arial" panose="020B0604020202020204" pitchFamily="34" charset="0"/>
              </a:rPr>
              <a:t>cânep</a:t>
            </a:r>
            <a:r>
              <a:rPr lang="en-US" sz="2200" kern="100" dirty="0">
                <a:solidFill>
                  <a:schemeClr val="tx1"/>
                </a:solidFill>
                <a:latin typeface="+mn-lt"/>
                <a:ea typeface="Calibri" panose="020F0502020204030204" pitchFamily="34" charset="0"/>
                <a:cs typeface="Arial" panose="020B0604020202020204" pitchFamily="34" charset="0"/>
              </a:rPr>
              <a:t>i</a:t>
            </a:r>
            <a:r>
              <a:rPr lang="ro-RO" sz="2200" kern="100" dirty="0">
                <a:solidFill>
                  <a:schemeClr val="tx1"/>
                </a:solidFill>
                <a:effectLst/>
                <a:latin typeface="+mn-lt"/>
                <a:ea typeface="Calibri" panose="020F0502020204030204" pitchFamily="34" charset="0"/>
                <a:cs typeface="Arial" panose="020B0604020202020204" pitchFamily="34" charset="0"/>
              </a:rPr>
              <a:t>i.</a:t>
            </a:r>
            <a:r>
              <a:rPr lang="ro-RO" sz="3600" kern="100" dirty="0">
                <a:effectLst/>
                <a:ea typeface="Calibri" panose="020F0502020204030204" pitchFamily="34" charset="0"/>
                <a:cs typeface="Arial" panose="020B0604020202020204" pitchFamily="34" charset="0"/>
              </a:rPr>
              <a:t>	</a:t>
            </a:r>
            <a:endParaRPr lang="ro-RO" dirty="0">
              <a:solidFill>
                <a:schemeClr val="tx1"/>
              </a:solidFill>
            </a:endParaRPr>
          </a:p>
        </p:txBody>
      </p:sp>
    </p:spTree>
    <p:extLst>
      <p:ext uri="{BB962C8B-B14F-4D97-AF65-F5344CB8AC3E}">
        <p14:creationId xmlns:p14="http://schemas.microsoft.com/office/powerpoint/2010/main" val="303071686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DEDAFF88-4B3D-57A2-615B-B860F3FECCC5}"/>
              </a:ext>
            </a:extLst>
          </p:cNvPr>
          <p:cNvSpPr txBox="1">
            <a:spLocks/>
          </p:cNvSpPr>
          <p:nvPr/>
        </p:nvSpPr>
        <p:spPr>
          <a:xfrm>
            <a:off x="673606" y="342498"/>
            <a:ext cx="10813543" cy="6334527"/>
          </a:xfrm>
          <a:prstGeom prst="rect">
            <a:avLst/>
          </a:prstGeom>
        </p:spPr>
        <p:txBody>
          <a:bodyPr vert="horz" lIns="91440" tIns="45720" rIns="91440" bIns="45720" rtlCol="0" anchor="t">
            <a:noAutofit/>
          </a:bodyPr>
          <a:lst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nSpc>
                <a:spcPct val="115000"/>
              </a:lnSpc>
              <a:spcAft>
                <a:spcPts val="800"/>
              </a:spcAft>
            </a:pPr>
            <a:r>
              <a:rPr lang="ro-RO" sz="2400" b="1" dirty="0">
                <a:solidFill>
                  <a:srgbClr val="92D050"/>
                </a:solidFill>
                <a:latin typeface="+mn-lt"/>
              </a:rPr>
              <a:t>FAZ</a:t>
            </a:r>
            <a:r>
              <a:rPr lang="en-US" sz="2400" b="1" dirty="0">
                <a:solidFill>
                  <a:srgbClr val="92D050"/>
                </a:solidFill>
                <a:latin typeface="+mn-lt"/>
              </a:rPr>
              <a:t>A 3</a:t>
            </a:r>
            <a:r>
              <a:rPr lang="ro-RO" sz="2400" b="1" dirty="0">
                <a:solidFill>
                  <a:schemeClr val="tx1"/>
                </a:solidFill>
                <a:latin typeface="+mn-lt"/>
                <a:ea typeface="Times New Roman" panose="02020603050405020304" pitchFamily="18" charset="0"/>
                <a:cs typeface="Times New Roman" panose="02020603050405020304" pitchFamily="18" charset="0"/>
              </a:rPr>
              <a:t> </a:t>
            </a:r>
            <a:br>
              <a:rPr lang="en-US" sz="2000" b="1" dirty="0">
                <a:solidFill>
                  <a:schemeClr val="tx1"/>
                </a:solidFill>
                <a:latin typeface="+mn-lt"/>
                <a:ea typeface="Times New Roman" panose="02020603050405020304" pitchFamily="18" charset="0"/>
                <a:cs typeface="Times New Roman" panose="02020603050405020304" pitchFamily="18" charset="0"/>
              </a:rPr>
            </a:br>
            <a:r>
              <a:rPr lang="ro-RO" sz="2000" b="1" dirty="0">
                <a:solidFill>
                  <a:schemeClr val="tx1"/>
                </a:solidFill>
                <a:latin typeface="+mn-lt"/>
                <a:ea typeface="Times New Roman" panose="02020603050405020304" pitchFamily="18" charset="0"/>
                <a:cs typeface="Times New Roman" panose="02020603050405020304" pitchFamily="18" charset="0"/>
              </a:rPr>
              <a:t>Perioadă:</a:t>
            </a:r>
            <a:r>
              <a:rPr lang="ro-RO" sz="2000" dirty="0">
                <a:solidFill>
                  <a:schemeClr val="tx1"/>
                </a:solidFill>
                <a:latin typeface="+mn-lt"/>
                <a:ea typeface="Times New Roman" panose="02020603050405020304" pitchFamily="18" charset="0"/>
                <a:cs typeface="Times New Roman" panose="02020603050405020304" pitchFamily="18" charset="0"/>
              </a:rPr>
              <a:t> </a:t>
            </a:r>
            <a:r>
              <a:rPr lang="en-US" sz="2000" b="1" dirty="0">
                <a:latin typeface="+mn-lt"/>
                <a:ea typeface="Times New Roman" panose="02020603050405020304" pitchFamily="18" charset="0"/>
                <a:cs typeface="Times New Roman" panose="02020603050405020304" pitchFamily="18" charset="0"/>
              </a:rPr>
              <a:t>16.11.2024 – 15.11.2025</a:t>
            </a:r>
            <a:br>
              <a:rPr lang="en-US" sz="2000" dirty="0">
                <a:solidFill>
                  <a:schemeClr val="tx1"/>
                </a:solidFill>
                <a:latin typeface="+mn-lt"/>
              </a:rPr>
            </a:br>
            <a:r>
              <a:rPr lang="ro-RO" sz="2200" b="1" i="1" kern="100" dirty="0">
                <a:solidFill>
                  <a:schemeClr val="tx1"/>
                </a:solidFill>
                <a:latin typeface="+mn-lt"/>
                <a:ea typeface="Calibri" panose="020F0502020204030204" pitchFamily="34" charset="0"/>
                <a:cs typeface="Arial" panose="020B0604020202020204" pitchFamily="34" charset="0"/>
              </a:rPr>
              <a:t>Valorificarea materiilor prime selectate (frunze, lăstari floriferi, semințe) prin includerea lor în alimente și suplimente alimentare</a:t>
            </a:r>
            <a:r>
              <a:rPr lang="en-US" sz="2200" b="1" i="1" kern="100" dirty="0">
                <a:solidFill>
                  <a:schemeClr val="tx1"/>
                </a:solidFill>
                <a:latin typeface="+mn-lt"/>
                <a:ea typeface="Calibri" panose="020F0502020204030204" pitchFamily="34" charset="0"/>
                <a:cs typeface="Arial" panose="020B0604020202020204" pitchFamily="34" charset="0"/>
              </a:rPr>
              <a:t>.</a:t>
            </a:r>
          </a:p>
          <a:p>
            <a:pPr>
              <a:lnSpc>
                <a:spcPct val="115000"/>
              </a:lnSpc>
              <a:spcAft>
                <a:spcPts val="800"/>
              </a:spcAft>
            </a:pPr>
            <a:endParaRPr lang="en-US" sz="2200" b="1" i="1" kern="100" dirty="0">
              <a:solidFill>
                <a:schemeClr val="tx1"/>
              </a:solidFill>
              <a:latin typeface="+mn-lt"/>
              <a:ea typeface="Calibri" panose="020F0502020204030204" pitchFamily="34" charset="0"/>
              <a:cs typeface="Arial" panose="020B0604020202020204" pitchFamily="34" charset="0"/>
            </a:endParaRPr>
          </a:p>
          <a:p>
            <a:pPr marL="342900" indent="-342900">
              <a:lnSpc>
                <a:spcPct val="115000"/>
              </a:lnSpc>
              <a:spcAft>
                <a:spcPts val="800"/>
              </a:spcAft>
              <a:buFontTx/>
              <a:buChar char="-"/>
            </a:pPr>
            <a:r>
              <a:rPr lang="en-US" sz="2000" spc="-30" dirty="0" err="1">
                <a:solidFill>
                  <a:schemeClr val="tx1"/>
                </a:solidFill>
                <a:latin typeface="+mn-lt"/>
              </a:rPr>
              <a:t>Standardizarea</a:t>
            </a:r>
            <a:r>
              <a:rPr lang="en-US" sz="2000" spc="-30" dirty="0">
                <a:solidFill>
                  <a:schemeClr val="tx1"/>
                </a:solidFill>
                <a:latin typeface="+mn-lt"/>
              </a:rPr>
              <a:t> </a:t>
            </a:r>
            <a:r>
              <a:rPr lang="ro-RO" sz="2000" spc="-30" dirty="0">
                <a:solidFill>
                  <a:schemeClr val="tx1"/>
                </a:solidFill>
                <a:latin typeface="+mn-lt"/>
              </a:rPr>
              <a:t>î</a:t>
            </a:r>
            <a:r>
              <a:rPr lang="en-US" sz="2000" spc="-30" dirty="0">
                <a:solidFill>
                  <a:schemeClr val="tx1"/>
                </a:solidFill>
                <a:latin typeface="+mn-lt"/>
              </a:rPr>
              <a:t>n principii active a  </a:t>
            </a:r>
            <a:r>
              <a:rPr lang="en-US" sz="2000" spc="-30" dirty="0" err="1">
                <a:solidFill>
                  <a:schemeClr val="tx1"/>
                </a:solidFill>
                <a:latin typeface="+mn-lt"/>
              </a:rPr>
              <a:t>materialului</a:t>
            </a:r>
            <a:r>
              <a:rPr lang="en-US" sz="2000" spc="-30" dirty="0">
                <a:solidFill>
                  <a:schemeClr val="tx1"/>
                </a:solidFill>
                <a:latin typeface="+mn-lt"/>
              </a:rPr>
              <a:t> vegetal </a:t>
            </a:r>
            <a:r>
              <a:rPr lang="en-US" sz="2000" spc="-30" dirty="0" err="1">
                <a:solidFill>
                  <a:schemeClr val="tx1"/>
                </a:solidFill>
                <a:latin typeface="+mn-lt"/>
              </a:rPr>
              <a:t>folosit</a:t>
            </a:r>
            <a:r>
              <a:rPr lang="en-US" sz="2000" spc="-30" dirty="0">
                <a:solidFill>
                  <a:schemeClr val="tx1"/>
                </a:solidFill>
                <a:latin typeface="+mn-lt"/>
              </a:rPr>
              <a:t> la </a:t>
            </a:r>
            <a:r>
              <a:rPr lang="en-US" sz="2000" spc="-30" dirty="0" err="1">
                <a:solidFill>
                  <a:schemeClr val="tx1"/>
                </a:solidFill>
                <a:latin typeface="+mn-lt"/>
              </a:rPr>
              <a:t>formularea</a:t>
            </a:r>
            <a:r>
              <a:rPr lang="en-US" sz="2000" spc="-30" dirty="0">
                <a:solidFill>
                  <a:schemeClr val="tx1"/>
                </a:solidFill>
                <a:latin typeface="+mn-lt"/>
              </a:rPr>
              <a:t> de </a:t>
            </a:r>
            <a:r>
              <a:rPr lang="en-US" sz="2000" spc="-30" dirty="0" err="1">
                <a:solidFill>
                  <a:schemeClr val="tx1"/>
                </a:solidFill>
                <a:latin typeface="+mn-lt"/>
              </a:rPr>
              <a:t>suplimente</a:t>
            </a:r>
            <a:r>
              <a:rPr lang="en-US" sz="2000" spc="-30" dirty="0">
                <a:solidFill>
                  <a:schemeClr val="tx1"/>
                </a:solidFill>
                <a:latin typeface="+mn-lt"/>
              </a:rPr>
              <a:t> </a:t>
            </a:r>
            <a:r>
              <a:rPr lang="en-US" sz="2000" spc="-30" dirty="0" err="1">
                <a:solidFill>
                  <a:schemeClr val="tx1"/>
                </a:solidFill>
                <a:latin typeface="+mn-lt"/>
              </a:rPr>
              <a:t>alimentare</a:t>
            </a:r>
            <a:r>
              <a:rPr lang="en-US" sz="2000" spc="-30" dirty="0">
                <a:solidFill>
                  <a:schemeClr val="tx1"/>
                </a:solidFill>
                <a:latin typeface="+mn-lt"/>
              </a:rPr>
              <a:t> </a:t>
            </a:r>
            <a:r>
              <a:rPr lang="ro-RO" sz="2000" spc="-30" dirty="0">
                <a:solidFill>
                  <a:schemeClr val="tx1"/>
                </a:solidFill>
                <a:latin typeface="+mn-lt"/>
              </a:rPr>
              <a:t>ș</a:t>
            </a:r>
            <a:r>
              <a:rPr lang="en-US" sz="2000" spc="-30" dirty="0" err="1">
                <a:solidFill>
                  <a:schemeClr val="tx1"/>
                </a:solidFill>
                <a:latin typeface="+mn-lt"/>
              </a:rPr>
              <a:t>i</a:t>
            </a:r>
            <a:r>
              <a:rPr lang="en-US" sz="2000" spc="-30" dirty="0">
                <a:solidFill>
                  <a:schemeClr val="tx1"/>
                </a:solidFill>
                <a:latin typeface="+mn-lt"/>
              </a:rPr>
              <a:t> </a:t>
            </a:r>
            <a:r>
              <a:rPr lang="en-US" sz="2000" spc="-30" dirty="0" err="1">
                <a:solidFill>
                  <a:schemeClr val="tx1"/>
                </a:solidFill>
                <a:latin typeface="+mn-lt"/>
              </a:rPr>
              <a:t>determinarea</a:t>
            </a:r>
            <a:r>
              <a:rPr lang="en-US" sz="2000" spc="-30" dirty="0">
                <a:solidFill>
                  <a:schemeClr val="tx1"/>
                </a:solidFill>
                <a:latin typeface="+mn-lt"/>
              </a:rPr>
              <a:t> </a:t>
            </a:r>
            <a:r>
              <a:rPr lang="en-US" sz="2000" spc="-30" dirty="0" err="1">
                <a:solidFill>
                  <a:schemeClr val="tx1"/>
                </a:solidFill>
                <a:latin typeface="+mn-lt"/>
              </a:rPr>
              <a:t>conținutului</a:t>
            </a:r>
            <a:r>
              <a:rPr lang="en-US" sz="2000" spc="-30" dirty="0">
                <a:solidFill>
                  <a:schemeClr val="tx1"/>
                </a:solidFill>
                <a:latin typeface="+mn-lt"/>
              </a:rPr>
              <a:t> de </a:t>
            </a:r>
            <a:r>
              <a:rPr lang="en-US" sz="2000" spc="-30" dirty="0" err="1">
                <a:solidFill>
                  <a:schemeClr val="tx1"/>
                </a:solidFill>
                <a:latin typeface="+mn-lt"/>
              </a:rPr>
              <a:t>nutrienţi</a:t>
            </a:r>
            <a:r>
              <a:rPr lang="en-US" sz="2000" spc="-30" dirty="0">
                <a:solidFill>
                  <a:schemeClr val="tx1"/>
                </a:solidFill>
                <a:latin typeface="+mn-lt"/>
              </a:rPr>
              <a:t> </a:t>
            </a:r>
            <a:r>
              <a:rPr lang="ro-RO" sz="2000" spc="-30" dirty="0">
                <a:solidFill>
                  <a:schemeClr val="tx1"/>
                </a:solidFill>
                <a:latin typeface="+mn-lt"/>
              </a:rPr>
              <a:t>î</a:t>
            </a:r>
            <a:r>
              <a:rPr lang="en-US" sz="2000" spc="-30" dirty="0">
                <a:solidFill>
                  <a:schemeClr val="tx1"/>
                </a:solidFill>
                <a:latin typeface="+mn-lt"/>
              </a:rPr>
              <a:t>n </a:t>
            </a:r>
            <a:r>
              <a:rPr lang="en-US" sz="2000" spc="-30" dirty="0" err="1">
                <a:solidFill>
                  <a:schemeClr val="tx1"/>
                </a:solidFill>
                <a:latin typeface="+mn-lt"/>
              </a:rPr>
              <a:t>ingredientele</a:t>
            </a:r>
            <a:r>
              <a:rPr lang="en-US" sz="2000" spc="-30" dirty="0">
                <a:solidFill>
                  <a:schemeClr val="tx1"/>
                </a:solidFill>
                <a:latin typeface="+mn-lt"/>
              </a:rPr>
              <a:t> derivate din </a:t>
            </a:r>
            <a:r>
              <a:rPr lang="en-US" sz="2000" spc="-30" dirty="0" err="1">
                <a:solidFill>
                  <a:schemeClr val="tx1"/>
                </a:solidFill>
                <a:latin typeface="+mn-lt"/>
              </a:rPr>
              <a:t>cânepă</a:t>
            </a:r>
            <a:r>
              <a:rPr lang="en-US" sz="2000" spc="-30" dirty="0">
                <a:solidFill>
                  <a:schemeClr val="tx1"/>
                </a:solidFill>
                <a:latin typeface="+mn-lt"/>
              </a:rPr>
              <a:t> </a:t>
            </a:r>
            <a:r>
              <a:rPr lang="en-US" sz="2000" spc="-30" dirty="0" err="1">
                <a:solidFill>
                  <a:schemeClr val="tx1"/>
                </a:solidFill>
                <a:latin typeface="+mn-lt"/>
              </a:rPr>
              <a:t>utilizate</a:t>
            </a:r>
            <a:r>
              <a:rPr lang="en-US" sz="2000" spc="-30" dirty="0">
                <a:solidFill>
                  <a:schemeClr val="tx1"/>
                </a:solidFill>
                <a:latin typeface="+mn-lt"/>
              </a:rPr>
              <a:t> la </a:t>
            </a:r>
            <a:r>
              <a:rPr lang="en-US" sz="2000" spc="-30" dirty="0" err="1">
                <a:solidFill>
                  <a:schemeClr val="tx1"/>
                </a:solidFill>
                <a:latin typeface="+mn-lt"/>
              </a:rPr>
              <a:t>elaborarea</a:t>
            </a:r>
            <a:r>
              <a:rPr lang="en-US" sz="2000" spc="-30" dirty="0">
                <a:solidFill>
                  <a:schemeClr val="tx1"/>
                </a:solidFill>
                <a:latin typeface="+mn-lt"/>
              </a:rPr>
              <a:t> </a:t>
            </a:r>
            <a:r>
              <a:rPr lang="en-US" sz="2000" spc="-30" dirty="0" err="1">
                <a:solidFill>
                  <a:schemeClr val="tx1"/>
                </a:solidFill>
                <a:latin typeface="+mn-lt"/>
              </a:rPr>
              <a:t>noilor</a:t>
            </a:r>
            <a:r>
              <a:rPr lang="en-US" sz="2000" spc="-30" dirty="0">
                <a:solidFill>
                  <a:schemeClr val="tx1"/>
                </a:solidFill>
                <a:latin typeface="+mn-lt"/>
              </a:rPr>
              <a:t> </a:t>
            </a:r>
            <a:r>
              <a:rPr lang="en-US" sz="2000" spc="-30" dirty="0" err="1">
                <a:solidFill>
                  <a:schemeClr val="tx1"/>
                </a:solidFill>
                <a:latin typeface="+mn-lt"/>
              </a:rPr>
              <a:t>rețete</a:t>
            </a:r>
            <a:r>
              <a:rPr lang="en-US" sz="2000" spc="-30" dirty="0">
                <a:solidFill>
                  <a:schemeClr val="tx1"/>
                </a:solidFill>
                <a:latin typeface="+mn-lt"/>
              </a:rPr>
              <a:t> de </a:t>
            </a:r>
            <a:r>
              <a:rPr lang="en-US" sz="2000" spc="-30" dirty="0" err="1">
                <a:solidFill>
                  <a:schemeClr val="tx1"/>
                </a:solidFill>
                <a:latin typeface="+mn-lt"/>
              </a:rPr>
              <a:t>alimente</a:t>
            </a:r>
            <a:r>
              <a:rPr lang="ro-RO" sz="2000" spc="-30" dirty="0">
                <a:solidFill>
                  <a:schemeClr val="tx1"/>
                </a:solidFill>
                <a:latin typeface="+mn-lt"/>
              </a:rPr>
              <a:t>.</a:t>
            </a:r>
            <a:r>
              <a:rPr lang="en-US" sz="2000" spc="-30" dirty="0">
                <a:solidFill>
                  <a:schemeClr val="tx1"/>
                </a:solidFill>
                <a:latin typeface="+mn-lt"/>
              </a:rPr>
              <a:t> </a:t>
            </a:r>
          </a:p>
          <a:p>
            <a:pPr marL="342900" indent="-342900">
              <a:lnSpc>
                <a:spcPct val="115000"/>
              </a:lnSpc>
              <a:spcAft>
                <a:spcPts val="800"/>
              </a:spcAft>
              <a:buFontTx/>
              <a:buChar char="-"/>
            </a:pPr>
            <a:endParaRPr lang="en-US" sz="2000" spc="-30" dirty="0">
              <a:solidFill>
                <a:schemeClr val="tx1"/>
              </a:solidFill>
              <a:latin typeface="+mn-lt"/>
            </a:endParaRPr>
          </a:p>
          <a:p>
            <a:pPr marL="342900" indent="-342900">
              <a:buFontTx/>
              <a:buChar char="-"/>
            </a:pPr>
            <a:r>
              <a:rPr lang="fr-FR" sz="2000" spc="-30" dirty="0" err="1">
                <a:solidFill>
                  <a:schemeClr val="tx1"/>
                </a:solidFill>
                <a:latin typeface="+mn-lt"/>
              </a:rPr>
              <a:t>Elaborarea</a:t>
            </a:r>
            <a:r>
              <a:rPr lang="fr-FR" sz="2000" spc="-30" dirty="0">
                <a:solidFill>
                  <a:schemeClr val="tx1"/>
                </a:solidFill>
                <a:latin typeface="+mn-lt"/>
              </a:rPr>
              <a:t> </a:t>
            </a:r>
            <a:r>
              <a:rPr lang="fr-FR" sz="2000" spc="-30" dirty="0" err="1">
                <a:solidFill>
                  <a:schemeClr val="tx1"/>
                </a:solidFill>
                <a:latin typeface="+mn-lt"/>
              </a:rPr>
              <a:t>formulelor</a:t>
            </a:r>
            <a:r>
              <a:rPr lang="fr-FR" sz="2000" spc="-30" dirty="0">
                <a:solidFill>
                  <a:schemeClr val="tx1"/>
                </a:solidFill>
                <a:latin typeface="+mn-lt"/>
              </a:rPr>
              <a:t> de </a:t>
            </a:r>
            <a:r>
              <a:rPr lang="fr-FR" sz="2000" spc="-30" dirty="0" err="1">
                <a:solidFill>
                  <a:schemeClr val="tx1"/>
                </a:solidFill>
                <a:latin typeface="+mn-lt"/>
              </a:rPr>
              <a:t>suplimente</a:t>
            </a:r>
            <a:r>
              <a:rPr lang="fr-FR" sz="2000" dirty="0">
                <a:solidFill>
                  <a:schemeClr val="tx1"/>
                </a:solidFill>
                <a:latin typeface="+mn-lt"/>
              </a:rPr>
              <a:t> </a:t>
            </a:r>
            <a:r>
              <a:rPr lang="fr-FR" sz="2000" dirty="0" err="1">
                <a:solidFill>
                  <a:schemeClr val="tx1"/>
                </a:solidFill>
                <a:latin typeface="+mn-lt"/>
              </a:rPr>
              <a:t>alimentare</a:t>
            </a:r>
            <a:r>
              <a:rPr lang="fr-FR" sz="2000" dirty="0">
                <a:solidFill>
                  <a:schemeClr val="tx1"/>
                </a:solidFill>
                <a:latin typeface="+mn-lt"/>
              </a:rPr>
              <a:t> </a:t>
            </a:r>
            <a:r>
              <a:rPr lang="ro-RO" sz="2000" dirty="0">
                <a:solidFill>
                  <a:schemeClr val="tx1"/>
                </a:solidFill>
                <a:latin typeface="+mn-lt"/>
              </a:rPr>
              <a:t>ș</a:t>
            </a:r>
            <a:r>
              <a:rPr lang="fr-FR" sz="2000" dirty="0">
                <a:solidFill>
                  <a:schemeClr val="tx1"/>
                </a:solidFill>
                <a:latin typeface="+mn-lt"/>
              </a:rPr>
              <a:t>i a </a:t>
            </a:r>
            <a:r>
              <a:rPr lang="fr-FR" sz="2000" dirty="0" err="1">
                <a:solidFill>
                  <a:schemeClr val="tx1"/>
                </a:solidFill>
                <a:latin typeface="+mn-lt"/>
              </a:rPr>
              <a:t>rețetelor</a:t>
            </a:r>
            <a:r>
              <a:rPr lang="fr-FR" sz="2000" dirty="0">
                <a:solidFill>
                  <a:schemeClr val="tx1"/>
                </a:solidFill>
                <a:latin typeface="+mn-lt"/>
              </a:rPr>
              <a:t> de </a:t>
            </a:r>
            <a:r>
              <a:rPr lang="fr-FR" sz="2000" dirty="0" err="1">
                <a:solidFill>
                  <a:schemeClr val="tx1"/>
                </a:solidFill>
                <a:latin typeface="+mn-lt"/>
              </a:rPr>
              <a:t>produse</a:t>
            </a:r>
            <a:r>
              <a:rPr lang="fr-FR" sz="2000" dirty="0">
                <a:solidFill>
                  <a:schemeClr val="tx1"/>
                </a:solidFill>
                <a:latin typeface="+mn-lt"/>
              </a:rPr>
              <a:t> </a:t>
            </a:r>
            <a:r>
              <a:rPr lang="fr-FR" sz="2000" dirty="0" err="1">
                <a:solidFill>
                  <a:schemeClr val="tx1"/>
                </a:solidFill>
                <a:latin typeface="+mn-lt"/>
              </a:rPr>
              <a:t>alimentare</a:t>
            </a:r>
            <a:r>
              <a:rPr lang="fr-FR" sz="2000" dirty="0">
                <a:solidFill>
                  <a:schemeClr val="tx1"/>
                </a:solidFill>
                <a:latin typeface="+mn-lt"/>
              </a:rPr>
              <a:t> </a:t>
            </a:r>
            <a:r>
              <a:rPr lang="fr-FR" sz="2000" dirty="0" err="1">
                <a:solidFill>
                  <a:schemeClr val="tx1"/>
                </a:solidFill>
                <a:latin typeface="+mn-lt"/>
              </a:rPr>
              <a:t>pe</a:t>
            </a:r>
            <a:r>
              <a:rPr lang="fr-FR" sz="2000" dirty="0">
                <a:solidFill>
                  <a:schemeClr val="tx1"/>
                </a:solidFill>
                <a:latin typeface="+mn-lt"/>
              </a:rPr>
              <a:t> </a:t>
            </a:r>
            <a:r>
              <a:rPr lang="fr-FR" sz="2000" dirty="0" err="1">
                <a:solidFill>
                  <a:schemeClr val="tx1"/>
                </a:solidFill>
                <a:latin typeface="+mn-lt"/>
              </a:rPr>
              <a:t>baz</a:t>
            </a:r>
            <a:r>
              <a:rPr lang="ro-RO" sz="2000" dirty="0">
                <a:solidFill>
                  <a:schemeClr val="tx1"/>
                </a:solidFill>
                <a:latin typeface="+mn-lt"/>
              </a:rPr>
              <a:t>ă</a:t>
            </a:r>
            <a:r>
              <a:rPr lang="fr-FR" sz="2000" dirty="0">
                <a:solidFill>
                  <a:schemeClr val="tx1"/>
                </a:solidFill>
                <a:latin typeface="+mn-lt"/>
              </a:rPr>
              <a:t> de </a:t>
            </a:r>
            <a:r>
              <a:rPr lang="fr-FR" sz="2000" dirty="0" err="1">
                <a:solidFill>
                  <a:schemeClr val="tx1"/>
                </a:solidFill>
                <a:latin typeface="+mn-lt"/>
              </a:rPr>
              <a:t>cânepă</a:t>
            </a:r>
            <a:r>
              <a:rPr lang="fr-FR" sz="2000" dirty="0">
                <a:solidFill>
                  <a:schemeClr val="tx1"/>
                </a:solidFill>
                <a:latin typeface="+mn-lt"/>
              </a:rPr>
              <a:t> </a:t>
            </a:r>
            <a:r>
              <a:rPr lang="ro-RO" sz="2000" dirty="0">
                <a:solidFill>
                  <a:schemeClr val="tx1"/>
                </a:solidFill>
                <a:latin typeface="+mn-lt"/>
              </a:rPr>
              <a:t>ș</a:t>
            </a:r>
            <a:r>
              <a:rPr lang="fr-FR" sz="2000" dirty="0">
                <a:solidFill>
                  <a:schemeClr val="tx1"/>
                </a:solidFill>
                <a:latin typeface="+mn-lt"/>
              </a:rPr>
              <a:t>i </a:t>
            </a:r>
            <a:r>
              <a:rPr lang="fr-FR" sz="2000" dirty="0" err="1">
                <a:solidFill>
                  <a:schemeClr val="tx1"/>
                </a:solidFill>
                <a:latin typeface="+mn-lt"/>
              </a:rPr>
              <a:t>realizarea</a:t>
            </a:r>
            <a:r>
              <a:rPr lang="fr-FR" sz="2000" dirty="0">
                <a:solidFill>
                  <a:schemeClr val="tx1"/>
                </a:solidFill>
                <a:latin typeface="+mn-lt"/>
              </a:rPr>
              <a:t> </a:t>
            </a:r>
            <a:r>
              <a:rPr lang="fr-FR" sz="2000" dirty="0" err="1">
                <a:solidFill>
                  <a:schemeClr val="tx1"/>
                </a:solidFill>
                <a:latin typeface="+mn-lt"/>
              </a:rPr>
              <a:t>prototipurilor</a:t>
            </a:r>
            <a:r>
              <a:rPr lang="fr-FR" sz="2000" dirty="0">
                <a:solidFill>
                  <a:schemeClr val="tx1"/>
                </a:solidFill>
                <a:latin typeface="+mn-lt"/>
              </a:rPr>
              <a:t> </a:t>
            </a:r>
            <a:r>
              <a:rPr lang="fr-FR" sz="2000" dirty="0" err="1">
                <a:solidFill>
                  <a:schemeClr val="tx1"/>
                </a:solidFill>
                <a:latin typeface="+mn-lt"/>
              </a:rPr>
              <a:t>în</a:t>
            </a:r>
            <a:r>
              <a:rPr lang="fr-FR" sz="2000" dirty="0">
                <a:solidFill>
                  <a:schemeClr val="tx1"/>
                </a:solidFill>
                <a:latin typeface="+mn-lt"/>
              </a:rPr>
              <a:t> </a:t>
            </a:r>
            <a:r>
              <a:rPr lang="fr-FR" sz="2000" dirty="0" err="1">
                <a:solidFill>
                  <a:schemeClr val="tx1"/>
                </a:solidFill>
                <a:latin typeface="+mn-lt"/>
              </a:rPr>
              <a:t>stația</a:t>
            </a:r>
            <a:r>
              <a:rPr lang="fr-FR" sz="2000" dirty="0">
                <a:solidFill>
                  <a:schemeClr val="tx1"/>
                </a:solidFill>
                <a:latin typeface="+mn-lt"/>
              </a:rPr>
              <a:t> pilot</a:t>
            </a:r>
            <a:r>
              <a:rPr lang="ro-RO" sz="2000" dirty="0">
                <a:solidFill>
                  <a:schemeClr val="tx1"/>
                </a:solidFill>
                <a:latin typeface="+mn-lt"/>
              </a:rPr>
              <a:t>.</a:t>
            </a:r>
            <a:r>
              <a:rPr lang="fr-FR" sz="2000" dirty="0">
                <a:solidFill>
                  <a:schemeClr val="tx1"/>
                </a:solidFill>
                <a:latin typeface="+mn-lt"/>
              </a:rPr>
              <a:t> </a:t>
            </a:r>
          </a:p>
          <a:p>
            <a:pPr marL="342900" indent="-342900">
              <a:buFontTx/>
              <a:buChar char="-"/>
            </a:pPr>
            <a:endParaRPr lang="en-US" sz="2000" i="1" dirty="0">
              <a:solidFill>
                <a:schemeClr val="tx1"/>
              </a:solidFill>
              <a:latin typeface="+mn-lt"/>
            </a:endParaRPr>
          </a:p>
          <a:p>
            <a:endParaRPr lang="en-US" sz="2000" i="1" kern="100" dirty="0">
              <a:solidFill>
                <a:schemeClr val="tx1"/>
              </a:solidFill>
              <a:latin typeface="+mn-lt"/>
              <a:ea typeface="Calibri" panose="020F0502020204030204" pitchFamily="34" charset="0"/>
              <a:cs typeface="Arial" panose="020B0604020202020204" pitchFamily="34" charset="0"/>
            </a:endParaRPr>
          </a:p>
          <a:p>
            <a:r>
              <a:rPr lang="en-US" sz="2000" kern="100" dirty="0">
                <a:solidFill>
                  <a:schemeClr val="tx1"/>
                </a:solidFill>
                <a:ea typeface="Calibri" panose="020F0502020204030204" pitchFamily="34" charset="0"/>
                <a:cs typeface="Arial" panose="020B0604020202020204" pitchFamily="34" charset="0"/>
              </a:rPr>
              <a:t>- </a:t>
            </a:r>
            <a:r>
              <a:rPr lang="en-US" sz="2000" dirty="0" err="1">
                <a:solidFill>
                  <a:schemeClr val="tx1"/>
                </a:solidFill>
              </a:rPr>
              <a:t>Diseminarea</a:t>
            </a:r>
            <a:r>
              <a:rPr lang="en-US" sz="2000" dirty="0">
                <a:solidFill>
                  <a:schemeClr val="tx1"/>
                </a:solidFill>
              </a:rPr>
              <a:t> pe scar</a:t>
            </a:r>
            <a:r>
              <a:rPr lang="ro-RO" sz="2000" dirty="0">
                <a:solidFill>
                  <a:schemeClr val="tx1"/>
                </a:solidFill>
              </a:rPr>
              <a:t>ă</a:t>
            </a:r>
            <a:r>
              <a:rPr lang="en-US" sz="2000" dirty="0">
                <a:solidFill>
                  <a:schemeClr val="tx1"/>
                </a:solidFill>
              </a:rPr>
              <a:t> </a:t>
            </a:r>
            <a:r>
              <a:rPr lang="en-US" sz="2000" dirty="0" err="1">
                <a:solidFill>
                  <a:schemeClr val="tx1"/>
                </a:solidFill>
              </a:rPr>
              <a:t>larg</a:t>
            </a:r>
            <a:r>
              <a:rPr lang="ro-RO" sz="2000" dirty="0">
                <a:solidFill>
                  <a:schemeClr val="tx1"/>
                </a:solidFill>
              </a:rPr>
              <a:t>ă</a:t>
            </a:r>
            <a:r>
              <a:rPr lang="en-US" sz="2000" dirty="0">
                <a:solidFill>
                  <a:schemeClr val="tx1"/>
                </a:solidFill>
              </a:rPr>
              <a:t> a </a:t>
            </a:r>
            <a:r>
              <a:rPr lang="en-US" sz="2000" dirty="0" err="1">
                <a:solidFill>
                  <a:schemeClr val="tx1"/>
                </a:solidFill>
              </a:rPr>
              <a:t>rezultatelor</a:t>
            </a:r>
            <a:r>
              <a:rPr lang="en-US" sz="2000" dirty="0">
                <a:solidFill>
                  <a:schemeClr val="tx1"/>
                </a:solidFill>
              </a:rPr>
              <a:t> </a:t>
            </a:r>
            <a:r>
              <a:rPr lang="en-US" sz="2000" dirty="0" err="1">
                <a:solidFill>
                  <a:schemeClr val="tx1"/>
                </a:solidFill>
              </a:rPr>
              <a:t>obținute</a:t>
            </a:r>
            <a:r>
              <a:rPr lang="en-US" sz="2000" dirty="0">
                <a:solidFill>
                  <a:schemeClr val="tx1"/>
                </a:solidFill>
              </a:rPr>
              <a:t> </a:t>
            </a:r>
            <a:r>
              <a:rPr lang="en-US" sz="2000" dirty="0" err="1">
                <a:solidFill>
                  <a:schemeClr val="tx1"/>
                </a:solidFill>
              </a:rPr>
              <a:t>prin</a:t>
            </a:r>
            <a:r>
              <a:rPr lang="en-US" sz="2000" dirty="0">
                <a:solidFill>
                  <a:schemeClr val="tx1"/>
                </a:solidFill>
              </a:rPr>
              <a:t> </a:t>
            </a:r>
            <a:r>
              <a:rPr lang="en-US" sz="2000" dirty="0" err="1">
                <a:solidFill>
                  <a:schemeClr val="tx1"/>
                </a:solidFill>
              </a:rPr>
              <a:t>realizarea</a:t>
            </a:r>
            <a:r>
              <a:rPr lang="en-US" sz="2000" dirty="0">
                <a:solidFill>
                  <a:schemeClr val="tx1"/>
                </a:solidFill>
              </a:rPr>
              <a:t> </a:t>
            </a:r>
            <a:r>
              <a:rPr lang="en-US" sz="2000" dirty="0" err="1">
                <a:solidFill>
                  <a:schemeClr val="tx1"/>
                </a:solidFill>
              </a:rPr>
              <a:t>unei</a:t>
            </a:r>
            <a:r>
              <a:rPr lang="en-US" sz="2000" dirty="0">
                <a:solidFill>
                  <a:schemeClr val="tx1"/>
                </a:solidFill>
              </a:rPr>
              <a:t> </a:t>
            </a:r>
            <a:r>
              <a:rPr lang="fr-FR" sz="2000" b="1" dirty="0" err="1">
                <a:solidFill>
                  <a:schemeClr val="tx1"/>
                </a:solidFill>
              </a:rPr>
              <a:t>Broșuri</a:t>
            </a:r>
            <a:r>
              <a:rPr lang="fr-FR" sz="2000" b="1" dirty="0">
                <a:solidFill>
                  <a:schemeClr val="tx1"/>
                </a:solidFill>
              </a:rPr>
              <a:t> </a:t>
            </a:r>
            <a:r>
              <a:rPr lang="fr-FR" sz="2000" b="1" dirty="0" err="1">
                <a:solidFill>
                  <a:schemeClr val="tx1"/>
                </a:solidFill>
              </a:rPr>
              <a:t>cu</a:t>
            </a:r>
            <a:r>
              <a:rPr lang="fr-FR" sz="2000" b="1" dirty="0">
                <a:solidFill>
                  <a:schemeClr val="tx1"/>
                </a:solidFill>
              </a:rPr>
              <a:t> </a:t>
            </a:r>
            <a:r>
              <a:rPr lang="fr-FR" sz="2000" b="1" dirty="0" err="1">
                <a:solidFill>
                  <a:schemeClr val="tx1"/>
                </a:solidFill>
              </a:rPr>
              <a:t>rețete</a:t>
            </a:r>
            <a:r>
              <a:rPr lang="fr-FR" sz="2000" b="1" dirty="0">
                <a:solidFill>
                  <a:schemeClr val="tx1"/>
                </a:solidFill>
              </a:rPr>
              <a:t> de </a:t>
            </a:r>
            <a:r>
              <a:rPr lang="fr-FR" sz="2000" b="1" dirty="0" err="1">
                <a:solidFill>
                  <a:schemeClr val="tx1"/>
                </a:solidFill>
              </a:rPr>
              <a:t>produse</a:t>
            </a:r>
            <a:r>
              <a:rPr lang="fr-FR" sz="2000" b="1" dirty="0">
                <a:solidFill>
                  <a:schemeClr val="tx1"/>
                </a:solidFill>
              </a:rPr>
              <a:t> </a:t>
            </a:r>
            <a:r>
              <a:rPr lang="fr-FR" sz="2000" b="1" dirty="0" err="1">
                <a:solidFill>
                  <a:schemeClr val="tx1"/>
                </a:solidFill>
              </a:rPr>
              <a:t>alimentare</a:t>
            </a:r>
            <a:r>
              <a:rPr lang="fr-FR" sz="2000" b="1" dirty="0">
                <a:solidFill>
                  <a:schemeClr val="tx1"/>
                </a:solidFill>
              </a:rPr>
              <a:t> care </a:t>
            </a:r>
            <a:r>
              <a:rPr lang="fr-FR" sz="2000" b="1" dirty="0" err="1">
                <a:solidFill>
                  <a:schemeClr val="tx1"/>
                </a:solidFill>
              </a:rPr>
              <a:t>conțin</a:t>
            </a:r>
            <a:r>
              <a:rPr lang="fr-FR" sz="2000" b="1" i="1" dirty="0">
                <a:solidFill>
                  <a:schemeClr val="tx1"/>
                </a:solidFill>
              </a:rPr>
              <a:t> Cannabis sativa </a:t>
            </a:r>
            <a:r>
              <a:rPr lang="ro-RO" sz="2000" i="1" dirty="0">
                <a:solidFill>
                  <a:schemeClr val="tx1"/>
                </a:solidFill>
              </a:rPr>
              <a:t>ș</a:t>
            </a:r>
            <a:r>
              <a:rPr lang="fr-FR" sz="2000" i="1" dirty="0">
                <a:solidFill>
                  <a:schemeClr val="tx1"/>
                </a:solidFill>
              </a:rPr>
              <a:t>i </a:t>
            </a:r>
            <a:r>
              <a:rPr lang="fr-FR" sz="2000" i="1" dirty="0" err="1">
                <a:solidFill>
                  <a:schemeClr val="tx1"/>
                </a:solidFill>
              </a:rPr>
              <a:t>organizarea</a:t>
            </a:r>
            <a:r>
              <a:rPr lang="fr-FR" sz="2000" i="1" dirty="0">
                <a:solidFill>
                  <a:schemeClr val="tx1"/>
                </a:solidFill>
              </a:rPr>
              <a:t> </a:t>
            </a:r>
            <a:r>
              <a:rPr lang="fr-FR" sz="2000" i="1" dirty="0" err="1">
                <a:solidFill>
                  <a:schemeClr val="tx1"/>
                </a:solidFill>
              </a:rPr>
              <a:t>cel</a:t>
            </a:r>
            <a:r>
              <a:rPr lang="en-US" sz="2000" i="1" dirty="0" err="1">
                <a:solidFill>
                  <a:schemeClr val="tx1"/>
                </a:solidFill>
              </a:rPr>
              <a:t>ui</a:t>
            </a:r>
            <a:r>
              <a:rPr lang="en-US" sz="2000" i="1" dirty="0">
                <a:solidFill>
                  <a:schemeClr val="tx1"/>
                </a:solidFill>
              </a:rPr>
              <a:t> de-al </a:t>
            </a:r>
            <a:r>
              <a:rPr lang="en-US" sz="2000" i="1" dirty="0" err="1">
                <a:solidFill>
                  <a:schemeClr val="tx1"/>
                </a:solidFill>
              </a:rPr>
              <a:t>doilea</a:t>
            </a:r>
            <a:r>
              <a:rPr lang="en-US" sz="2000" i="1" dirty="0">
                <a:solidFill>
                  <a:schemeClr val="tx1"/>
                </a:solidFill>
              </a:rPr>
              <a:t> </a:t>
            </a:r>
            <a:r>
              <a:rPr lang="en-US" sz="2000" i="1" dirty="0" err="1">
                <a:solidFill>
                  <a:schemeClr val="tx1"/>
                </a:solidFill>
              </a:rPr>
              <a:t>eveniment</a:t>
            </a:r>
            <a:r>
              <a:rPr lang="en-US" sz="2000" i="1" dirty="0">
                <a:solidFill>
                  <a:schemeClr val="tx1"/>
                </a:solidFill>
              </a:rPr>
              <a:t> din </a:t>
            </a:r>
            <a:r>
              <a:rPr lang="en-US" sz="2000" i="1" dirty="0" err="1">
                <a:solidFill>
                  <a:schemeClr val="tx1"/>
                </a:solidFill>
              </a:rPr>
              <a:t>cadrul</a:t>
            </a:r>
            <a:r>
              <a:rPr lang="en-US" sz="2000" i="1" dirty="0">
                <a:solidFill>
                  <a:schemeClr val="tx1"/>
                </a:solidFill>
              </a:rPr>
              <a:t> </a:t>
            </a:r>
            <a:r>
              <a:rPr lang="en-US" sz="2000" i="1" dirty="0" err="1">
                <a:solidFill>
                  <a:schemeClr val="tx1"/>
                </a:solidFill>
              </a:rPr>
              <a:t>Campaniei</a:t>
            </a:r>
            <a:r>
              <a:rPr lang="en-US" sz="2000" i="1" dirty="0">
                <a:solidFill>
                  <a:schemeClr val="tx1"/>
                </a:solidFill>
              </a:rPr>
              <a:t> de </a:t>
            </a:r>
            <a:r>
              <a:rPr lang="en-US" sz="2000" i="1" dirty="0" err="1">
                <a:solidFill>
                  <a:schemeClr val="tx1"/>
                </a:solidFill>
              </a:rPr>
              <a:t>informare</a:t>
            </a:r>
            <a:r>
              <a:rPr lang="en-US" sz="2000" i="1" dirty="0">
                <a:solidFill>
                  <a:schemeClr val="tx1"/>
                </a:solidFill>
              </a:rPr>
              <a:t> </a:t>
            </a:r>
            <a:r>
              <a:rPr lang="en-US" sz="2000" i="1" dirty="0" err="1">
                <a:solidFill>
                  <a:schemeClr val="tx1"/>
                </a:solidFill>
              </a:rPr>
              <a:t>și</a:t>
            </a:r>
            <a:r>
              <a:rPr lang="en-US" sz="2000" i="1" dirty="0">
                <a:solidFill>
                  <a:schemeClr val="tx1"/>
                </a:solidFill>
              </a:rPr>
              <a:t> </a:t>
            </a:r>
            <a:r>
              <a:rPr lang="en-US" sz="2000" i="1" dirty="0" err="1">
                <a:solidFill>
                  <a:schemeClr val="tx1"/>
                </a:solidFill>
              </a:rPr>
              <a:t>conștientizare</a:t>
            </a:r>
            <a:r>
              <a:rPr lang="en-US" sz="2000" i="1" dirty="0">
                <a:solidFill>
                  <a:schemeClr val="tx1"/>
                </a:solidFill>
              </a:rPr>
              <a:t> </a:t>
            </a:r>
            <a:r>
              <a:rPr lang="en-US" sz="2000" i="1" dirty="0" err="1">
                <a:solidFill>
                  <a:schemeClr val="tx1"/>
                </a:solidFill>
              </a:rPr>
              <a:t>privind</a:t>
            </a:r>
            <a:r>
              <a:rPr lang="en-US" sz="2000" i="1" dirty="0">
                <a:solidFill>
                  <a:schemeClr val="tx1"/>
                </a:solidFill>
              </a:rPr>
              <a:t> </a:t>
            </a:r>
            <a:r>
              <a:rPr lang="en-US" sz="2000" i="1" dirty="0" err="1">
                <a:solidFill>
                  <a:schemeClr val="tx1"/>
                </a:solidFill>
              </a:rPr>
              <a:t>specificul</a:t>
            </a:r>
            <a:r>
              <a:rPr lang="en-US" sz="2000" i="1" dirty="0">
                <a:solidFill>
                  <a:schemeClr val="tx1"/>
                </a:solidFill>
              </a:rPr>
              <a:t> </a:t>
            </a:r>
            <a:r>
              <a:rPr lang="en-US" sz="2000" i="1" dirty="0" err="1">
                <a:solidFill>
                  <a:schemeClr val="tx1"/>
                </a:solidFill>
              </a:rPr>
              <a:t>și</a:t>
            </a:r>
            <a:r>
              <a:rPr lang="en-US" sz="2000" i="1" dirty="0">
                <a:solidFill>
                  <a:schemeClr val="tx1"/>
                </a:solidFill>
              </a:rPr>
              <a:t> </a:t>
            </a:r>
            <a:r>
              <a:rPr lang="en-US" sz="2000" i="1" dirty="0" err="1">
                <a:solidFill>
                  <a:schemeClr val="tx1"/>
                </a:solidFill>
              </a:rPr>
              <a:t>beneficiile</a:t>
            </a:r>
            <a:r>
              <a:rPr lang="en-US" sz="2000" i="1" dirty="0">
                <a:solidFill>
                  <a:schemeClr val="tx1"/>
                </a:solidFill>
              </a:rPr>
              <a:t> </a:t>
            </a:r>
            <a:r>
              <a:rPr lang="en-US" sz="2000" i="1" dirty="0" err="1">
                <a:solidFill>
                  <a:schemeClr val="tx1"/>
                </a:solidFill>
              </a:rPr>
              <a:t>produselor</a:t>
            </a:r>
            <a:r>
              <a:rPr lang="en-US" sz="2000" i="1" dirty="0">
                <a:solidFill>
                  <a:schemeClr val="tx1"/>
                </a:solidFill>
              </a:rPr>
              <a:t> </a:t>
            </a:r>
            <a:r>
              <a:rPr lang="en-US" sz="2000" i="1" dirty="0" err="1">
                <a:solidFill>
                  <a:schemeClr val="tx1"/>
                </a:solidFill>
              </a:rPr>
              <a:t>alimentare</a:t>
            </a:r>
            <a:r>
              <a:rPr lang="en-US" sz="2000" i="1" dirty="0">
                <a:solidFill>
                  <a:schemeClr val="tx1"/>
                </a:solidFill>
              </a:rPr>
              <a:t> pe </a:t>
            </a:r>
            <a:r>
              <a:rPr lang="en-US" sz="2000" i="1" dirty="0" err="1">
                <a:solidFill>
                  <a:schemeClr val="tx1"/>
                </a:solidFill>
              </a:rPr>
              <a:t>bază</a:t>
            </a:r>
            <a:r>
              <a:rPr lang="en-US" sz="2000" i="1" dirty="0">
                <a:solidFill>
                  <a:schemeClr val="tx1"/>
                </a:solidFill>
              </a:rPr>
              <a:t> de </a:t>
            </a:r>
            <a:r>
              <a:rPr lang="en-US" sz="2000" i="1" dirty="0" err="1">
                <a:solidFill>
                  <a:schemeClr val="tx1"/>
                </a:solidFill>
              </a:rPr>
              <a:t>cânepă</a:t>
            </a:r>
            <a:r>
              <a:rPr lang="en-US" sz="2000" i="1" dirty="0">
                <a:solidFill>
                  <a:schemeClr val="tx1"/>
                </a:solidFill>
              </a:rPr>
              <a:t>.</a:t>
            </a:r>
            <a:endParaRPr lang="ro-RO" sz="2000" dirty="0">
              <a:solidFill>
                <a:schemeClr val="tx1"/>
              </a:solidFill>
            </a:endParaRPr>
          </a:p>
          <a:p>
            <a:endParaRPr lang="en-US" sz="2000" i="1" kern="100" dirty="0">
              <a:solidFill>
                <a:schemeClr val="tx1"/>
              </a:solidFill>
              <a:latin typeface="+mn-lt"/>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237756751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CAA11014-BC8F-BA1D-D3F8-36CB2F0FB233}"/>
              </a:ext>
            </a:extLst>
          </p:cNvPr>
          <p:cNvPicPr>
            <a:picLocks noChangeAspect="1"/>
          </p:cNvPicPr>
          <p:nvPr/>
        </p:nvPicPr>
        <p:blipFill>
          <a:blip r:embed="rId2">
            <a:lum bright="70000" contrast="-70000"/>
            <a:extLst>
              <a:ext uri="{28A0092B-C50C-407E-A947-70E740481C1C}">
                <a14:useLocalDpi xmlns:a14="http://schemas.microsoft.com/office/drawing/2010/main" val="0"/>
              </a:ext>
            </a:extLst>
          </a:blip>
          <a:stretch>
            <a:fillRect/>
          </a:stretch>
        </p:blipFill>
        <p:spPr>
          <a:xfrm rot="21351887">
            <a:off x="2531443" y="1428790"/>
            <a:ext cx="4948437" cy="4594977"/>
          </a:xfrm>
          <a:prstGeom prst="rect">
            <a:avLst/>
          </a:prstGeom>
          <a:ln>
            <a:noFill/>
          </a:ln>
          <a:effectLst>
            <a:softEdge rad="112500"/>
          </a:effectLst>
        </p:spPr>
      </p:pic>
      <p:sp>
        <p:nvSpPr>
          <p:cNvPr id="3" name="Content Placeholder 2">
            <a:extLst>
              <a:ext uri="{FF2B5EF4-FFF2-40B4-BE49-F238E27FC236}">
                <a16:creationId xmlns:a16="http://schemas.microsoft.com/office/drawing/2014/main" id="{E8F758AC-0F6B-DC1E-2698-0DC5C4412C0D}"/>
              </a:ext>
            </a:extLst>
          </p:cNvPr>
          <p:cNvSpPr>
            <a:spLocks noGrp="1"/>
          </p:cNvSpPr>
          <p:nvPr>
            <p:ph idx="1"/>
          </p:nvPr>
        </p:nvSpPr>
        <p:spPr>
          <a:xfrm>
            <a:off x="677333" y="1113636"/>
            <a:ext cx="10257368" cy="692498"/>
          </a:xfrm>
        </p:spPr>
        <p:txBody>
          <a:bodyPr>
            <a:noAutofit/>
          </a:bodyPr>
          <a:lstStyle/>
          <a:p>
            <a:r>
              <a:rPr lang="ro-RO" noProof="0" dirty="0"/>
              <a:t>În câmpurile experimentale ale SCDA Secuieni au fost cultivate și analizate comparativ (2024-2025) </a:t>
            </a:r>
            <a:r>
              <a:rPr lang="ro-RO" b="1" noProof="0" dirty="0"/>
              <a:t>7 soiuri de cânepă monoică</a:t>
            </a:r>
            <a:r>
              <a:rPr lang="ro-RO" noProof="0" dirty="0"/>
              <a:t>.</a:t>
            </a:r>
          </a:p>
        </p:txBody>
      </p:sp>
      <p:sp>
        <p:nvSpPr>
          <p:cNvPr id="4" name="TextBox 3">
            <a:extLst>
              <a:ext uri="{FF2B5EF4-FFF2-40B4-BE49-F238E27FC236}">
                <a16:creationId xmlns:a16="http://schemas.microsoft.com/office/drawing/2014/main" id="{08C7DB51-526A-5D8E-8DFB-08F5E1D6F469}"/>
              </a:ext>
            </a:extLst>
          </p:cNvPr>
          <p:cNvSpPr txBox="1"/>
          <p:nvPr/>
        </p:nvSpPr>
        <p:spPr>
          <a:xfrm>
            <a:off x="677333" y="215913"/>
            <a:ext cx="9002243" cy="692497"/>
          </a:xfrm>
          <a:prstGeom prst="rect">
            <a:avLst/>
          </a:prstGeom>
          <a:noFill/>
        </p:spPr>
        <p:txBody>
          <a:bodyPr wrap="square">
            <a:spAutoFit/>
          </a:bodyPr>
          <a:lstStyle/>
          <a:p>
            <a:r>
              <a:rPr lang="ro-RO" sz="2400" b="1" noProof="0" dirty="0">
                <a:solidFill>
                  <a:srgbClr val="92D050"/>
                </a:solidFill>
              </a:rPr>
              <a:t>Obținerea materialului vegetal </a:t>
            </a:r>
            <a:endParaRPr lang="ro-RO" sz="2400" noProof="0" dirty="0">
              <a:solidFill>
                <a:srgbClr val="92D050"/>
              </a:solidFill>
            </a:endParaRPr>
          </a:p>
          <a:p>
            <a:pPr marL="0" marR="100260" indent="0" algn="l">
              <a:spcBef>
                <a:spcPts val="600"/>
              </a:spcBef>
              <a:buNone/>
            </a:pPr>
            <a:endParaRPr lang="ro-RO" sz="1000" i="0" u="none" strike="noStrike" baseline="0" noProof="0" dirty="0">
              <a:solidFill>
                <a:srgbClr val="92D050"/>
              </a:solidFill>
              <a:latin typeface="+mj-lt"/>
            </a:endParaRPr>
          </a:p>
        </p:txBody>
      </p:sp>
      <p:pic>
        <p:nvPicPr>
          <p:cNvPr id="6" name="Picture 5">
            <a:extLst>
              <a:ext uri="{FF2B5EF4-FFF2-40B4-BE49-F238E27FC236}">
                <a16:creationId xmlns:a16="http://schemas.microsoft.com/office/drawing/2014/main" id="{2BCB1718-68DF-DA08-C1C2-FEFE6F5E2A0E}"/>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t="19909" b="10619"/>
          <a:stretch>
            <a:fillRect/>
          </a:stretch>
        </p:blipFill>
        <p:spPr bwMode="auto">
          <a:xfrm>
            <a:off x="677333" y="2021422"/>
            <a:ext cx="5956138" cy="3523034"/>
          </a:xfrm>
          <a:prstGeom prst="rect">
            <a:avLst/>
          </a:prstGeom>
          <a:ln>
            <a:noFill/>
          </a:ln>
          <a:effectLst>
            <a:outerShdw blurRad="292100" dist="139700" dir="2700000" algn="tl" rotWithShape="0">
              <a:srgbClr val="333333">
                <a:alpha val="65000"/>
              </a:srgbClr>
            </a:outerShdw>
          </a:effectLst>
          <a:extLst>
            <a:ext uri="{53640926-AAD7-44D8-BBD7-CCE9431645EC}">
              <a14:shadowObscured xmlns:a14="http://schemas.microsoft.com/office/drawing/2010/main"/>
            </a:ext>
          </a:extLst>
        </p:spPr>
      </p:pic>
      <p:pic>
        <p:nvPicPr>
          <p:cNvPr id="10" name="Picture 9">
            <a:extLst>
              <a:ext uri="{FF2B5EF4-FFF2-40B4-BE49-F238E27FC236}">
                <a16:creationId xmlns:a16="http://schemas.microsoft.com/office/drawing/2014/main" id="{F0FF98FA-B880-C8E8-AE53-CCDA3A5F1C7F}"/>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t="29612" b="4730"/>
          <a:stretch>
            <a:fillRect/>
          </a:stretch>
        </p:blipFill>
        <p:spPr bwMode="auto">
          <a:xfrm>
            <a:off x="5806017" y="3294743"/>
            <a:ext cx="6123679" cy="3347344"/>
          </a:xfrm>
          <a:prstGeom prst="rect">
            <a:avLst/>
          </a:prstGeom>
          <a:ln>
            <a:noFill/>
          </a:ln>
          <a:effectLst>
            <a:outerShdw blurRad="292100" dist="139700" dir="2700000" algn="tl" rotWithShape="0">
              <a:srgbClr val="333333">
                <a:alpha val="65000"/>
              </a:srgbClr>
            </a:outerShdw>
          </a:effectLst>
          <a:extLst>
            <a:ext uri="{53640926-AAD7-44D8-BBD7-CCE9431645EC}">
              <a14:shadowObscured xmlns:a14="http://schemas.microsoft.com/office/drawing/2010/main"/>
            </a:ext>
          </a:extLst>
        </p:spPr>
      </p:pic>
    </p:spTree>
    <p:extLst>
      <p:ext uri="{BB962C8B-B14F-4D97-AF65-F5344CB8AC3E}">
        <p14:creationId xmlns:p14="http://schemas.microsoft.com/office/powerpoint/2010/main" val="112128827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20EADBCC-4F3C-00DB-866A-2A1159BDDFB2}"/>
              </a:ext>
            </a:extLst>
          </p:cNvPr>
          <p:cNvPicPr>
            <a:picLocks noChangeAspect="1"/>
          </p:cNvPicPr>
          <p:nvPr/>
        </p:nvPicPr>
        <p:blipFill>
          <a:blip r:embed="rId2">
            <a:lum bright="70000" contrast="-70000"/>
            <a:extLst>
              <a:ext uri="{28A0092B-C50C-407E-A947-70E740481C1C}">
                <a14:useLocalDpi xmlns:a14="http://schemas.microsoft.com/office/drawing/2010/main" val="0"/>
              </a:ext>
            </a:extLst>
          </a:blip>
          <a:stretch>
            <a:fillRect/>
          </a:stretch>
        </p:blipFill>
        <p:spPr>
          <a:xfrm rot="21351887">
            <a:off x="2531443" y="1428790"/>
            <a:ext cx="4948437" cy="4594977"/>
          </a:xfrm>
          <a:prstGeom prst="rect">
            <a:avLst/>
          </a:prstGeom>
          <a:ln>
            <a:noFill/>
          </a:ln>
          <a:effectLst>
            <a:softEdge rad="112500"/>
          </a:effectLst>
        </p:spPr>
      </p:pic>
      <p:sp>
        <p:nvSpPr>
          <p:cNvPr id="6" name="Content Placeholder 2">
            <a:extLst>
              <a:ext uri="{FF2B5EF4-FFF2-40B4-BE49-F238E27FC236}">
                <a16:creationId xmlns:a16="http://schemas.microsoft.com/office/drawing/2014/main" id="{0CB6AB55-7F49-62F1-DE8E-0BA384D332D5}"/>
              </a:ext>
            </a:extLst>
          </p:cNvPr>
          <p:cNvSpPr>
            <a:spLocks noGrp="1"/>
          </p:cNvSpPr>
          <p:nvPr>
            <p:ph idx="1"/>
          </p:nvPr>
        </p:nvSpPr>
        <p:spPr>
          <a:xfrm>
            <a:off x="508000" y="1113635"/>
            <a:ext cx="11538857" cy="5528451"/>
          </a:xfrm>
        </p:spPr>
        <p:txBody>
          <a:bodyPr numCol="2">
            <a:noAutofit/>
          </a:bodyPr>
          <a:lstStyle/>
          <a:p>
            <a:pPr algn="just"/>
            <a:r>
              <a:rPr lang="en-US" b="1" dirty="0" err="1"/>
              <a:t>Producția</a:t>
            </a:r>
            <a:r>
              <a:rPr lang="en-US" b="1" dirty="0"/>
              <a:t> de </a:t>
            </a:r>
            <a:r>
              <a:rPr lang="en-US" b="1" dirty="0" err="1"/>
              <a:t>tulpini</a:t>
            </a:r>
            <a:r>
              <a:rPr lang="en-US" dirty="0"/>
              <a:t> au </a:t>
            </a:r>
            <a:r>
              <a:rPr lang="en-US" dirty="0" err="1"/>
              <a:t>variat</a:t>
            </a:r>
            <a:r>
              <a:rPr lang="en-US" dirty="0"/>
              <a:t> </a:t>
            </a:r>
            <a:r>
              <a:rPr lang="ro-RO" dirty="0"/>
              <a:t>î</a:t>
            </a:r>
            <a:r>
              <a:rPr lang="en-US" dirty="0"/>
              <a:t>n </a:t>
            </a:r>
            <a:r>
              <a:rPr lang="en-US" dirty="0" err="1"/>
              <a:t>anul</a:t>
            </a:r>
            <a:r>
              <a:rPr lang="en-US" dirty="0"/>
              <a:t> 2025 </a:t>
            </a:r>
            <a:r>
              <a:rPr lang="en-US" dirty="0" err="1"/>
              <a:t>între</a:t>
            </a:r>
            <a:r>
              <a:rPr lang="en-US" dirty="0"/>
              <a:t> 4614 kg/ha </a:t>
            </a:r>
            <a:r>
              <a:rPr lang="en-US" dirty="0" err="1"/>
              <a:t>și</a:t>
            </a:r>
            <a:r>
              <a:rPr lang="en-US" dirty="0"/>
              <a:t> 11141 kg/ha mas</a:t>
            </a:r>
            <a:r>
              <a:rPr lang="ro-RO" dirty="0"/>
              <a:t>ă</a:t>
            </a:r>
            <a:r>
              <a:rPr lang="en-US" dirty="0"/>
              <a:t> </a:t>
            </a:r>
            <a:r>
              <a:rPr lang="en-US" dirty="0" err="1"/>
              <a:t>verde</a:t>
            </a:r>
            <a:r>
              <a:rPr lang="en-US" dirty="0"/>
              <a:t>, </a:t>
            </a:r>
            <a:r>
              <a:rPr lang="en-US" dirty="0" err="1"/>
              <a:t>cea</a:t>
            </a:r>
            <a:r>
              <a:rPr lang="en-US" dirty="0"/>
              <a:t> </a:t>
            </a:r>
            <a:r>
              <a:rPr lang="en-US" dirty="0" err="1"/>
              <a:t>mai</a:t>
            </a:r>
            <a:r>
              <a:rPr lang="en-US" dirty="0"/>
              <a:t> </a:t>
            </a:r>
            <a:r>
              <a:rPr lang="en-US" dirty="0" err="1"/>
              <a:t>ridicată</a:t>
            </a:r>
            <a:r>
              <a:rPr lang="en-US" dirty="0"/>
              <a:t> </a:t>
            </a:r>
            <a:r>
              <a:rPr lang="en-US" dirty="0" err="1"/>
              <a:t>producție</a:t>
            </a:r>
            <a:r>
              <a:rPr lang="en-US" dirty="0"/>
              <a:t> </a:t>
            </a:r>
            <a:r>
              <a:rPr lang="en-US" dirty="0" err="1"/>
              <a:t>fiind</a:t>
            </a:r>
            <a:r>
              <a:rPr lang="en-US" dirty="0"/>
              <a:t> </a:t>
            </a:r>
            <a:r>
              <a:rPr lang="en-US" dirty="0" err="1"/>
              <a:t>înregistrată</a:t>
            </a:r>
            <a:r>
              <a:rPr lang="en-US" dirty="0"/>
              <a:t> de </a:t>
            </a:r>
            <a:r>
              <a:rPr lang="en-US" dirty="0" err="1"/>
              <a:t>soiul</a:t>
            </a:r>
            <a:r>
              <a:rPr lang="en-US" dirty="0"/>
              <a:t> </a:t>
            </a:r>
            <a:r>
              <a:rPr lang="en-US" dirty="0" err="1"/>
              <a:t>Marideea</a:t>
            </a:r>
            <a:r>
              <a:rPr lang="en-US" dirty="0"/>
              <a:t> (11980 kg/ha), </a:t>
            </a:r>
            <a:r>
              <a:rPr lang="en-US" dirty="0" err="1"/>
              <a:t>urmat</a:t>
            </a:r>
            <a:r>
              <a:rPr lang="en-US" dirty="0"/>
              <a:t> de </a:t>
            </a:r>
            <a:r>
              <a:rPr lang="en-US" dirty="0" err="1"/>
              <a:t>soiurile</a:t>
            </a:r>
            <a:r>
              <a:rPr lang="en-US" dirty="0"/>
              <a:t> Ratza (10840 kg/ha) </a:t>
            </a:r>
            <a:r>
              <a:rPr lang="en-US" dirty="0" err="1"/>
              <a:t>și</a:t>
            </a:r>
            <a:r>
              <a:rPr lang="en-US" dirty="0"/>
              <a:t> Dacia-</a:t>
            </a:r>
            <a:r>
              <a:rPr lang="en-US" dirty="0" err="1"/>
              <a:t>Secuieni</a:t>
            </a:r>
            <a:r>
              <a:rPr lang="en-US" dirty="0"/>
              <a:t> (10574 kg/ha). </a:t>
            </a:r>
            <a:endParaRPr lang="ro-RO" dirty="0"/>
          </a:p>
          <a:p>
            <a:pPr algn="just"/>
            <a:r>
              <a:rPr lang="en-US" dirty="0" err="1"/>
              <a:t>Produc</a:t>
            </a:r>
            <a:r>
              <a:rPr lang="ro-RO" dirty="0"/>
              <a:t>ț</a:t>
            </a:r>
            <a:r>
              <a:rPr lang="en-US" dirty="0" err="1"/>
              <a:t>ia</a:t>
            </a:r>
            <a:r>
              <a:rPr lang="en-US" dirty="0"/>
              <a:t> de </a:t>
            </a:r>
            <a:r>
              <a:rPr lang="en-US" b="1" dirty="0" err="1"/>
              <a:t>inflorescențe</a:t>
            </a:r>
            <a:r>
              <a:rPr lang="en-US" b="1" dirty="0"/>
              <a:t> </a:t>
            </a:r>
            <a:r>
              <a:rPr lang="en-US" dirty="0"/>
              <a:t>a</a:t>
            </a:r>
            <a:r>
              <a:rPr lang="en-US" b="1" dirty="0"/>
              <a:t> </a:t>
            </a:r>
            <a:r>
              <a:rPr lang="en-US" dirty="0" err="1"/>
              <a:t>fost</a:t>
            </a:r>
            <a:r>
              <a:rPr lang="en-US" dirty="0"/>
              <a:t> </a:t>
            </a:r>
            <a:r>
              <a:rPr lang="en-US" dirty="0" err="1"/>
              <a:t>ridicat</a:t>
            </a:r>
            <a:r>
              <a:rPr lang="ro-RO" dirty="0"/>
              <a:t>ă</a:t>
            </a:r>
            <a:r>
              <a:rPr lang="en-US" dirty="0"/>
              <a:t> la </a:t>
            </a:r>
            <a:r>
              <a:rPr lang="en-US" dirty="0" err="1"/>
              <a:t>soiul</a:t>
            </a:r>
            <a:r>
              <a:rPr lang="en-US" dirty="0"/>
              <a:t> Olivia  (9417 kg/ha </a:t>
            </a:r>
            <a:r>
              <a:rPr lang="en-US" dirty="0" err="1"/>
              <a:t>masă</a:t>
            </a:r>
            <a:r>
              <a:rPr lang="en-US" dirty="0"/>
              <a:t> </a:t>
            </a:r>
            <a:r>
              <a:rPr lang="en-US" dirty="0" err="1"/>
              <a:t>verde</a:t>
            </a:r>
            <a:r>
              <a:rPr lang="en-US" dirty="0"/>
              <a:t>), </a:t>
            </a:r>
            <a:r>
              <a:rPr lang="en-US" dirty="0" err="1"/>
              <a:t>Marideea</a:t>
            </a:r>
            <a:r>
              <a:rPr lang="en-US" dirty="0"/>
              <a:t> (9408 kg/ha) </a:t>
            </a:r>
            <a:r>
              <a:rPr lang="en-US" dirty="0" err="1"/>
              <a:t>și</a:t>
            </a:r>
            <a:r>
              <a:rPr lang="en-US" dirty="0"/>
              <a:t> </a:t>
            </a:r>
            <a:r>
              <a:rPr lang="en-US" dirty="0" err="1"/>
              <a:t>Succesiv</a:t>
            </a:r>
            <a:r>
              <a:rPr lang="en-US" dirty="0"/>
              <a:t> (8208 kg/ha), la </a:t>
            </a:r>
            <a:r>
              <a:rPr lang="en-US" dirty="0" err="1"/>
              <a:t>biomasa</a:t>
            </a:r>
            <a:r>
              <a:rPr lang="en-US" dirty="0"/>
              <a:t> </a:t>
            </a:r>
            <a:r>
              <a:rPr lang="en-US" dirty="0" err="1"/>
              <a:t>uscată</a:t>
            </a:r>
            <a:r>
              <a:rPr lang="en-US" dirty="0"/>
              <a:t>, </a:t>
            </a:r>
            <a:r>
              <a:rPr lang="en-US" dirty="0" err="1"/>
              <a:t>cea</a:t>
            </a:r>
            <a:r>
              <a:rPr lang="en-US" dirty="0"/>
              <a:t> </a:t>
            </a:r>
            <a:r>
              <a:rPr lang="en-US" dirty="0" err="1"/>
              <a:t>mai</a:t>
            </a:r>
            <a:r>
              <a:rPr lang="en-US" dirty="0"/>
              <a:t> mare </a:t>
            </a:r>
            <a:r>
              <a:rPr lang="en-US" dirty="0" err="1"/>
              <a:t>cantitate</a:t>
            </a:r>
            <a:r>
              <a:rPr lang="en-US" dirty="0"/>
              <a:t> </a:t>
            </a:r>
            <a:r>
              <a:rPr lang="en-US" dirty="0" err="1"/>
              <a:t>fiind</a:t>
            </a:r>
            <a:r>
              <a:rPr lang="en-US" dirty="0"/>
              <a:t> </a:t>
            </a:r>
            <a:r>
              <a:rPr lang="en-US" dirty="0" err="1"/>
              <a:t>înregistrată</a:t>
            </a:r>
            <a:r>
              <a:rPr lang="en-US" dirty="0"/>
              <a:t> la </a:t>
            </a:r>
            <a:r>
              <a:rPr lang="en-US" dirty="0" err="1"/>
              <a:t>soiul</a:t>
            </a:r>
            <a:r>
              <a:rPr lang="en-US" dirty="0"/>
              <a:t> </a:t>
            </a:r>
            <a:r>
              <a:rPr lang="en-US" dirty="0" err="1"/>
              <a:t>Marideea</a:t>
            </a:r>
            <a:r>
              <a:rPr lang="en-US" dirty="0"/>
              <a:t> (2300 kg/ha). </a:t>
            </a:r>
            <a:endParaRPr lang="ro-RO" dirty="0"/>
          </a:p>
          <a:p>
            <a:pPr algn="just"/>
            <a:r>
              <a:rPr lang="en-US" dirty="0" err="1"/>
              <a:t>Retezarea</a:t>
            </a:r>
            <a:r>
              <a:rPr lang="en-US" dirty="0"/>
              <a:t> </a:t>
            </a:r>
            <a:r>
              <a:rPr lang="en-US" dirty="0" err="1"/>
              <a:t>tulpinilor</a:t>
            </a:r>
            <a:r>
              <a:rPr lang="en-US" dirty="0"/>
              <a:t> a </a:t>
            </a:r>
            <a:r>
              <a:rPr lang="en-US" dirty="0" err="1"/>
              <a:t>influențat</a:t>
            </a:r>
            <a:r>
              <a:rPr lang="en-US" dirty="0"/>
              <a:t> </a:t>
            </a:r>
            <a:r>
              <a:rPr lang="en-US" dirty="0" err="1"/>
              <a:t>producția</a:t>
            </a:r>
            <a:r>
              <a:rPr lang="en-US" dirty="0"/>
              <a:t> de </a:t>
            </a:r>
            <a:r>
              <a:rPr lang="en-US" dirty="0" err="1"/>
              <a:t>inflorescențe</a:t>
            </a:r>
            <a:r>
              <a:rPr lang="en-US" dirty="0"/>
              <a:t> (</a:t>
            </a:r>
            <a:r>
              <a:rPr lang="en-US" dirty="0" err="1"/>
              <a:t>masă</a:t>
            </a:r>
            <a:r>
              <a:rPr lang="en-US" dirty="0"/>
              <a:t> </a:t>
            </a:r>
            <a:r>
              <a:rPr lang="en-US" dirty="0" err="1"/>
              <a:t>verde</a:t>
            </a:r>
            <a:r>
              <a:rPr lang="en-US" dirty="0"/>
              <a:t> </a:t>
            </a:r>
            <a:r>
              <a:rPr lang="en-US" dirty="0" err="1"/>
              <a:t>și</a:t>
            </a:r>
            <a:r>
              <a:rPr lang="en-US" dirty="0"/>
              <a:t> </a:t>
            </a:r>
            <a:r>
              <a:rPr lang="en-US" dirty="0" err="1"/>
              <a:t>uscată</a:t>
            </a:r>
            <a:r>
              <a:rPr lang="en-US" dirty="0"/>
              <a:t>), </a:t>
            </a:r>
            <a:r>
              <a:rPr lang="en-US" dirty="0" err="1"/>
              <a:t>recordul</a:t>
            </a:r>
            <a:r>
              <a:rPr lang="en-US" dirty="0"/>
              <a:t> apar</a:t>
            </a:r>
            <a:r>
              <a:rPr lang="ro-RO" dirty="0"/>
              <a:t>ț</a:t>
            </a:r>
            <a:r>
              <a:rPr lang="en-US" dirty="0"/>
              <a:t>in</a:t>
            </a:r>
            <a:r>
              <a:rPr lang="ro-RO" dirty="0"/>
              <a:t>â</a:t>
            </a:r>
            <a:r>
              <a:rPr lang="en-US" dirty="0" err="1"/>
              <a:t>nd</a:t>
            </a:r>
            <a:r>
              <a:rPr lang="en-US" dirty="0"/>
              <a:t> </a:t>
            </a:r>
            <a:r>
              <a:rPr lang="en-US" dirty="0" err="1"/>
              <a:t>soiului</a:t>
            </a:r>
            <a:r>
              <a:rPr lang="en-US" dirty="0"/>
              <a:t> </a:t>
            </a:r>
            <a:r>
              <a:rPr lang="en-US" dirty="0" err="1"/>
              <a:t>Marideea</a:t>
            </a:r>
            <a:r>
              <a:rPr lang="en-US" dirty="0"/>
              <a:t> la care au </a:t>
            </a:r>
            <a:r>
              <a:rPr lang="en-US" dirty="0" err="1"/>
              <a:t>fost</a:t>
            </a:r>
            <a:r>
              <a:rPr lang="en-US" dirty="0"/>
              <a:t> </a:t>
            </a:r>
            <a:r>
              <a:rPr lang="en-US" dirty="0" err="1"/>
              <a:t>aplicate</a:t>
            </a:r>
            <a:r>
              <a:rPr lang="en-US" dirty="0"/>
              <a:t> </a:t>
            </a:r>
            <a:r>
              <a:rPr lang="en-US" dirty="0" err="1"/>
              <a:t>două</a:t>
            </a:r>
            <a:r>
              <a:rPr lang="en-US" dirty="0"/>
              <a:t> </a:t>
            </a:r>
            <a:r>
              <a:rPr lang="en-US" dirty="0" err="1"/>
              <a:t>retezări</a:t>
            </a:r>
            <a:r>
              <a:rPr lang="en-US" dirty="0"/>
              <a:t> (10450 kg/ha), </a:t>
            </a:r>
            <a:r>
              <a:rPr lang="en-US" dirty="0" err="1"/>
              <a:t>urmat</a:t>
            </a:r>
            <a:r>
              <a:rPr lang="en-US" dirty="0"/>
              <a:t> de </a:t>
            </a:r>
            <a:r>
              <a:rPr lang="en-US" dirty="0" err="1"/>
              <a:t>soiul</a:t>
            </a:r>
            <a:r>
              <a:rPr lang="en-US" dirty="0"/>
              <a:t> Olivia, tot cu </a:t>
            </a:r>
            <a:r>
              <a:rPr lang="en-US" dirty="0" err="1"/>
              <a:t>două</a:t>
            </a:r>
            <a:r>
              <a:rPr lang="en-US" dirty="0"/>
              <a:t> </a:t>
            </a:r>
            <a:r>
              <a:rPr lang="en-US" dirty="0" err="1"/>
              <a:t>retezări</a:t>
            </a:r>
            <a:r>
              <a:rPr lang="en-US" dirty="0"/>
              <a:t> (10251 kg/ha). </a:t>
            </a:r>
            <a:endParaRPr lang="ro-RO" dirty="0"/>
          </a:p>
          <a:p>
            <a:pPr algn="just"/>
            <a:r>
              <a:rPr lang="fr-FR" dirty="0" err="1"/>
              <a:t>Momentul</a:t>
            </a:r>
            <a:r>
              <a:rPr lang="fr-FR" dirty="0"/>
              <a:t> </a:t>
            </a:r>
            <a:r>
              <a:rPr lang="fr-FR" dirty="0" err="1"/>
              <a:t>recoltării</a:t>
            </a:r>
            <a:r>
              <a:rPr lang="fr-FR" dirty="0"/>
              <a:t> </a:t>
            </a:r>
            <a:r>
              <a:rPr lang="fr-FR" dirty="0" err="1"/>
              <a:t>inflorescențelor</a:t>
            </a:r>
            <a:r>
              <a:rPr lang="fr-FR" dirty="0"/>
              <a:t> a </a:t>
            </a:r>
            <a:r>
              <a:rPr lang="fr-FR" dirty="0" err="1"/>
              <a:t>influen</a:t>
            </a:r>
            <a:r>
              <a:rPr lang="ro-RO" dirty="0"/>
              <a:t>ț</a:t>
            </a:r>
            <a:r>
              <a:rPr lang="fr-FR" dirty="0"/>
              <a:t>at </a:t>
            </a:r>
            <a:r>
              <a:rPr lang="fr-FR" dirty="0" err="1"/>
              <a:t>producția</a:t>
            </a:r>
            <a:r>
              <a:rPr lang="fr-FR" dirty="0"/>
              <a:t> de </a:t>
            </a:r>
            <a:r>
              <a:rPr lang="fr-FR" dirty="0" err="1"/>
              <a:t>biomas</a:t>
            </a:r>
            <a:r>
              <a:rPr lang="ro-RO" dirty="0"/>
              <a:t>ă</a:t>
            </a:r>
            <a:r>
              <a:rPr lang="fr-FR" dirty="0"/>
              <a:t> verde </a:t>
            </a:r>
            <a:r>
              <a:rPr lang="ro-RO" dirty="0"/>
              <a:t>ș</a:t>
            </a:r>
            <a:r>
              <a:rPr lang="fr-FR" dirty="0"/>
              <a:t>i </a:t>
            </a:r>
            <a:r>
              <a:rPr lang="fr-FR" dirty="0" err="1"/>
              <a:t>uscată</a:t>
            </a:r>
            <a:r>
              <a:rPr lang="fr-FR" dirty="0"/>
              <a:t>, </a:t>
            </a:r>
            <a:r>
              <a:rPr lang="fr-FR" dirty="0" err="1"/>
              <a:t>aplicarea</a:t>
            </a:r>
            <a:r>
              <a:rPr lang="fr-FR" dirty="0"/>
              <a:t> a </a:t>
            </a:r>
            <a:r>
              <a:rPr lang="fr-FR" dirty="0" err="1"/>
              <a:t>două</a:t>
            </a:r>
            <a:r>
              <a:rPr lang="fr-FR" dirty="0"/>
              <a:t> </a:t>
            </a:r>
            <a:r>
              <a:rPr lang="fr-FR" dirty="0" err="1"/>
              <a:t>retezări</a:t>
            </a:r>
            <a:r>
              <a:rPr lang="fr-FR" dirty="0"/>
              <a:t> </a:t>
            </a:r>
            <a:r>
              <a:rPr lang="ro-RO" dirty="0"/>
              <a:t>ș</a:t>
            </a:r>
            <a:r>
              <a:rPr lang="fr-FR" dirty="0"/>
              <a:t>i </a:t>
            </a:r>
            <a:r>
              <a:rPr lang="fr-FR" dirty="0" err="1"/>
              <a:t>recoltarea</a:t>
            </a:r>
            <a:r>
              <a:rPr lang="fr-FR" dirty="0"/>
              <a:t> </a:t>
            </a:r>
            <a:r>
              <a:rPr lang="fr-FR" dirty="0" err="1"/>
              <a:t>spre</a:t>
            </a:r>
            <a:r>
              <a:rPr lang="fr-FR" dirty="0"/>
              <a:t> </a:t>
            </a:r>
            <a:r>
              <a:rPr lang="fr-FR" dirty="0" err="1"/>
              <a:t>sfârșitul</a:t>
            </a:r>
            <a:r>
              <a:rPr lang="fr-FR" dirty="0"/>
              <a:t> </a:t>
            </a:r>
            <a:r>
              <a:rPr lang="fr-FR" dirty="0" err="1"/>
              <a:t>perioadei</a:t>
            </a:r>
            <a:r>
              <a:rPr lang="fr-FR" dirty="0"/>
              <a:t> de </a:t>
            </a:r>
            <a:r>
              <a:rPr lang="fr-FR" dirty="0" err="1"/>
              <a:t>înflorire</a:t>
            </a:r>
            <a:r>
              <a:rPr lang="fr-FR" dirty="0"/>
              <a:t> </a:t>
            </a:r>
            <a:r>
              <a:rPr lang="fr-FR" dirty="0" err="1"/>
              <a:t>conduc</a:t>
            </a:r>
            <a:r>
              <a:rPr lang="ro-RO" dirty="0"/>
              <a:t>â</a:t>
            </a:r>
            <a:r>
              <a:rPr lang="fr-FR" dirty="0" err="1"/>
              <a:t>nd</a:t>
            </a:r>
            <a:r>
              <a:rPr lang="fr-FR" dirty="0"/>
              <a:t> la </a:t>
            </a:r>
            <a:r>
              <a:rPr lang="fr-FR" dirty="0" err="1"/>
              <a:t>valori</a:t>
            </a:r>
            <a:r>
              <a:rPr lang="fr-FR" dirty="0"/>
              <a:t> mai ri</a:t>
            </a:r>
            <a:r>
              <a:rPr lang="ro-RO" dirty="0"/>
              <a:t>d</a:t>
            </a:r>
            <a:r>
              <a:rPr lang="fr-FR" dirty="0" err="1"/>
              <a:t>icate</a:t>
            </a:r>
            <a:r>
              <a:rPr lang="fr-FR" dirty="0"/>
              <a:t> ale </a:t>
            </a:r>
            <a:r>
              <a:rPr lang="fr-FR" dirty="0" err="1"/>
              <a:t>producției</a:t>
            </a:r>
            <a:r>
              <a:rPr lang="fr-FR" dirty="0"/>
              <a:t>. </a:t>
            </a:r>
            <a:endParaRPr lang="ro-RO" dirty="0"/>
          </a:p>
          <a:p>
            <a:pPr algn="just"/>
            <a:r>
              <a:rPr lang="fr-FR" dirty="0"/>
              <a:t>La </a:t>
            </a:r>
            <a:r>
              <a:rPr lang="fr-FR" b="1" dirty="0"/>
              <a:t>produc</a:t>
            </a:r>
            <a:r>
              <a:rPr lang="ro-RO" b="1" dirty="0"/>
              <a:t>ț</a:t>
            </a:r>
            <a:r>
              <a:rPr lang="fr-FR" b="1" dirty="0" err="1"/>
              <a:t>ia</a:t>
            </a:r>
            <a:r>
              <a:rPr lang="fr-FR" b="1" dirty="0"/>
              <a:t> de </a:t>
            </a:r>
            <a:r>
              <a:rPr lang="fr-FR" b="1" dirty="0" err="1"/>
              <a:t>semin</a:t>
            </a:r>
            <a:r>
              <a:rPr lang="ro-RO" b="1" dirty="0"/>
              <a:t>ț</a:t>
            </a:r>
            <a:r>
              <a:rPr lang="fr-FR" b="1" dirty="0"/>
              <a:t>e</a:t>
            </a:r>
            <a:r>
              <a:rPr lang="fr-FR" dirty="0"/>
              <a:t>, </a:t>
            </a:r>
            <a:r>
              <a:rPr lang="fr-FR" dirty="0" err="1"/>
              <a:t>toate</a:t>
            </a:r>
            <a:r>
              <a:rPr lang="fr-FR" dirty="0"/>
              <a:t> </a:t>
            </a:r>
            <a:r>
              <a:rPr lang="fr-FR" dirty="0" err="1"/>
              <a:t>soiurile</a:t>
            </a:r>
            <a:r>
              <a:rPr lang="fr-FR" dirty="0"/>
              <a:t> s-au </a:t>
            </a:r>
            <a:r>
              <a:rPr lang="fr-FR" dirty="0" err="1"/>
              <a:t>comportat</a:t>
            </a:r>
            <a:r>
              <a:rPr lang="fr-FR" dirty="0"/>
              <a:t> mai bine </a:t>
            </a:r>
            <a:r>
              <a:rPr lang="ro-RO" dirty="0"/>
              <a:t>î</a:t>
            </a:r>
            <a:r>
              <a:rPr lang="fr-FR" dirty="0"/>
              <a:t>n </a:t>
            </a:r>
            <a:r>
              <a:rPr lang="fr-FR" dirty="0" err="1"/>
              <a:t>anul</a:t>
            </a:r>
            <a:r>
              <a:rPr lang="fr-FR" dirty="0"/>
              <a:t> 2025 </a:t>
            </a:r>
            <a:r>
              <a:rPr lang="fr-FR" dirty="0" err="1"/>
              <a:t>dec</a:t>
            </a:r>
            <a:r>
              <a:rPr lang="ro-RO" dirty="0"/>
              <a:t>â</a:t>
            </a:r>
            <a:r>
              <a:rPr lang="fr-FR" dirty="0"/>
              <a:t>t </a:t>
            </a:r>
            <a:r>
              <a:rPr lang="ro-RO" dirty="0"/>
              <a:t>î</a:t>
            </a:r>
            <a:r>
              <a:rPr lang="fr-FR" dirty="0"/>
              <a:t>n 2024, </a:t>
            </a:r>
            <a:r>
              <a:rPr lang="fr-FR" dirty="0" err="1"/>
              <a:t>ating</a:t>
            </a:r>
            <a:r>
              <a:rPr lang="ro-RO" dirty="0"/>
              <a:t>â</a:t>
            </a:r>
            <a:r>
              <a:rPr lang="fr-FR" dirty="0" err="1"/>
              <a:t>nd</a:t>
            </a:r>
            <a:r>
              <a:rPr lang="fr-FR" dirty="0"/>
              <a:t> </a:t>
            </a:r>
            <a:r>
              <a:rPr lang="fr-FR" dirty="0" err="1"/>
              <a:t>producții</a:t>
            </a:r>
            <a:r>
              <a:rPr lang="fr-FR" dirty="0"/>
              <a:t> </a:t>
            </a:r>
            <a:r>
              <a:rPr lang="fr-FR" dirty="0" err="1"/>
              <a:t>medii</a:t>
            </a:r>
            <a:r>
              <a:rPr lang="fr-FR" dirty="0"/>
              <a:t> care au </a:t>
            </a:r>
            <a:r>
              <a:rPr lang="fr-FR" dirty="0" err="1"/>
              <a:t>variat</a:t>
            </a:r>
            <a:r>
              <a:rPr lang="fr-FR" dirty="0"/>
              <a:t> </a:t>
            </a:r>
            <a:r>
              <a:rPr lang="fr-FR" dirty="0" err="1"/>
              <a:t>între</a:t>
            </a:r>
            <a:r>
              <a:rPr lang="fr-FR" dirty="0"/>
              <a:t> 1080 kg/ha </a:t>
            </a:r>
            <a:r>
              <a:rPr lang="fr-FR" dirty="0" err="1"/>
              <a:t>și</a:t>
            </a:r>
            <a:r>
              <a:rPr lang="fr-FR" dirty="0"/>
              <a:t> 2986 kg/ha, </a:t>
            </a:r>
            <a:r>
              <a:rPr lang="fr-FR" dirty="0" err="1"/>
              <a:t>Soiul</a:t>
            </a:r>
            <a:r>
              <a:rPr lang="fr-FR" dirty="0"/>
              <a:t> </a:t>
            </a:r>
            <a:r>
              <a:rPr lang="fr-FR" dirty="0" err="1"/>
              <a:t>Secuieni-Jubileu</a:t>
            </a:r>
            <a:r>
              <a:rPr lang="fr-FR" dirty="0"/>
              <a:t>  </a:t>
            </a:r>
            <a:r>
              <a:rPr lang="fr-FR" dirty="0" err="1"/>
              <a:t>înregistr</a:t>
            </a:r>
            <a:r>
              <a:rPr lang="ro-RO" dirty="0"/>
              <a:t>â</a:t>
            </a:r>
            <a:r>
              <a:rPr lang="fr-FR" dirty="0" err="1"/>
              <a:t>nd</a:t>
            </a:r>
            <a:r>
              <a:rPr lang="fr-FR" dirty="0"/>
              <a:t> </a:t>
            </a:r>
            <a:r>
              <a:rPr lang="fr-FR" dirty="0" err="1"/>
              <a:t>cea</a:t>
            </a:r>
            <a:r>
              <a:rPr lang="fr-FR" dirty="0"/>
              <a:t> mai </a:t>
            </a:r>
            <a:r>
              <a:rPr lang="fr-FR" dirty="0" err="1"/>
              <a:t>ridicată</a:t>
            </a:r>
            <a:r>
              <a:rPr lang="fr-FR" dirty="0"/>
              <a:t> </a:t>
            </a:r>
            <a:r>
              <a:rPr lang="fr-FR" dirty="0" err="1"/>
              <a:t>valoare</a:t>
            </a:r>
            <a:r>
              <a:rPr lang="fr-FR" dirty="0"/>
              <a:t>. </a:t>
            </a:r>
            <a:r>
              <a:rPr lang="fr-FR" dirty="0" err="1"/>
              <a:t>Masa</a:t>
            </a:r>
            <a:r>
              <a:rPr lang="fr-FR" dirty="0"/>
              <a:t> a o mie de </a:t>
            </a:r>
            <a:r>
              <a:rPr lang="fr-FR" dirty="0" err="1"/>
              <a:t>boabe</a:t>
            </a:r>
            <a:r>
              <a:rPr lang="fr-FR" dirty="0"/>
              <a:t> (MMB) a </a:t>
            </a:r>
            <a:r>
              <a:rPr lang="fr-FR" dirty="0" err="1"/>
              <a:t>variat</a:t>
            </a:r>
            <a:r>
              <a:rPr lang="fr-FR" dirty="0"/>
              <a:t> </a:t>
            </a:r>
            <a:r>
              <a:rPr lang="fr-FR" dirty="0" err="1"/>
              <a:t>între</a:t>
            </a:r>
            <a:r>
              <a:rPr lang="fr-FR" dirty="0"/>
              <a:t> 17.2g </a:t>
            </a:r>
            <a:r>
              <a:rPr lang="fr-FR" dirty="0" err="1"/>
              <a:t>și</a:t>
            </a:r>
            <a:r>
              <a:rPr lang="fr-FR" dirty="0"/>
              <a:t> 29.8g, </a:t>
            </a:r>
            <a:r>
              <a:rPr lang="fr-FR" dirty="0" err="1"/>
              <a:t>soiul</a:t>
            </a:r>
            <a:r>
              <a:rPr lang="fr-FR" dirty="0"/>
              <a:t> Olivia </a:t>
            </a:r>
            <a:r>
              <a:rPr lang="fr-FR" dirty="0" err="1"/>
              <a:t>fiind</a:t>
            </a:r>
            <a:r>
              <a:rPr lang="fr-FR" dirty="0"/>
              <a:t> </a:t>
            </a:r>
            <a:r>
              <a:rPr lang="fr-FR" dirty="0" err="1"/>
              <a:t>cel</a:t>
            </a:r>
            <a:r>
              <a:rPr lang="fr-FR" dirty="0"/>
              <a:t> mai performant.</a:t>
            </a:r>
            <a:endParaRPr lang="ro-RO" dirty="0"/>
          </a:p>
          <a:p>
            <a:pPr algn="just"/>
            <a:r>
              <a:rPr lang="fr-FR" dirty="0" err="1"/>
              <a:t>Soiurile</a:t>
            </a:r>
            <a:r>
              <a:rPr lang="fr-FR" dirty="0"/>
              <a:t> mai productive </a:t>
            </a:r>
            <a:r>
              <a:rPr lang="fr-FR" b="1" dirty="0" err="1"/>
              <a:t>Marideea</a:t>
            </a:r>
            <a:r>
              <a:rPr lang="fr-FR" b="1" dirty="0"/>
              <a:t>, Dacia- </a:t>
            </a:r>
            <a:r>
              <a:rPr lang="fr-FR" b="1" dirty="0" err="1"/>
              <a:t>Secuieni</a:t>
            </a:r>
            <a:r>
              <a:rPr lang="fr-FR" b="1" dirty="0"/>
              <a:t> si </a:t>
            </a:r>
            <a:r>
              <a:rPr lang="fr-FR" b="1" dirty="0" err="1"/>
              <a:t>Succesiv</a:t>
            </a:r>
            <a:r>
              <a:rPr lang="fr-FR" dirty="0"/>
              <a:t> </a:t>
            </a:r>
            <a:r>
              <a:rPr lang="fr-FR" dirty="0" err="1"/>
              <a:t>pentru</a:t>
            </a:r>
            <a:r>
              <a:rPr lang="fr-FR" dirty="0"/>
              <a:t>  parte </a:t>
            </a:r>
            <a:r>
              <a:rPr lang="fr-FR" dirty="0" err="1"/>
              <a:t>aerian</a:t>
            </a:r>
            <a:r>
              <a:rPr lang="ro-RO" dirty="0"/>
              <a:t>ă</a:t>
            </a:r>
            <a:r>
              <a:rPr lang="fr-FR" dirty="0"/>
              <a:t> </a:t>
            </a:r>
            <a:r>
              <a:rPr lang="ro-RO" dirty="0"/>
              <a:t>ș</a:t>
            </a:r>
            <a:r>
              <a:rPr lang="fr-FR" dirty="0"/>
              <a:t>i </a:t>
            </a:r>
            <a:r>
              <a:rPr lang="fr-FR" b="1" dirty="0" err="1"/>
              <a:t>Secuieni-Jubileu</a:t>
            </a:r>
            <a:r>
              <a:rPr lang="fr-FR" dirty="0"/>
              <a:t> </a:t>
            </a:r>
            <a:r>
              <a:rPr lang="fr-FR" dirty="0" err="1"/>
              <a:t>pentru</a:t>
            </a:r>
            <a:r>
              <a:rPr lang="fr-FR" dirty="0"/>
              <a:t> produc</a:t>
            </a:r>
            <a:r>
              <a:rPr lang="ro-RO" dirty="0"/>
              <a:t>ț</a:t>
            </a:r>
            <a:r>
              <a:rPr lang="fr-FR" dirty="0" err="1"/>
              <a:t>ia</a:t>
            </a:r>
            <a:r>
              <a:rPr lang="fr-FR" dirty="0"/>
              <a:t> de </a:t>
            </a:r>
            <a:r>
              <a:rPr lang="fr-FR" dirty="0" err="1"/>
              <a:t>semin</a:t>
            </a:r>
            <a:r>
              <a:rPr lang="ro-RO" dirty="0"/>
              <a:t>ț</a:t>
            </a:r>
            <a:r>
              <a:rPr lang="fr-FR" dirty="0"/>
              <a:t>e au </a:t>
            </a:r>
            <a:r>
              <a:rPr lang="fr-FR" dirty="0" err="1"/>
              <a:t>fost</a:t>
            </a:r>
            <a:r>
              <a:rPr lang="fr-FR" dirty="0"/>
              <a:t> </a:t>
            </a:r>
            <a:r>
              <a:rPr lang="fr-FR" dirty="0" err="1"/>
              <a:t>selectate</a:t>
            </a:r>
            <a:r>
              <a:rPr lang="fr-FR" dirty="0"/>
              <a:t> </a:t>
            </a:r>
            <a:r>
              <a:rPr lang="fr-FR" dirty="0" err="1"/>
              <a:t>pentru</a:t>
            </a:r>
            <a:r>
              <a:rPr lang="fr-FR" dirty="0"/>
              <a:t> </a:t>
            </a:r>
            <a:r>
              <a:rPr lang="fr-FR" dirty="0" err="1"/>
              <a:t>utilizarea</a:t>
            </a:r>
            <a:r>
              <a:rPr lang="fr-FR" dirty="0"/>
              <a:t> ca </a:t>
            </a:r>
            <a:r>
              <a:rPr lang="fr-FR" dirty="0" err="1"/>
              <a:t>materii</a:t>
            </a:r>
            <a:r>
              <a:rPr lang="fr-FR" dirty="0"/>
              <a:t> prime. </a:t>
            </a:r>
            <a:endParaRPr lang="ro-RO" dirty="0"/>
          </a:p>
        </p:txBody>
      </p:sp>
      <p:sp>
        <p:nvSpPr>
          <p:cNvPr id="7" name="TextBox 6">
            <a:extLst>
              <a:ext uri="{FF2B5EF4-FFF2-40B4-BE49-F238E27FC236}">
                <a16:creationId xmlns:a16="http://schemas.microsoft.com/office/drawing/2014/main" id="{A778ACD4-ADF3-C3A7-85ED-60545303B81B}"/>
              </a:ext>
            </a:extLst>
          </p:cNvPr>
          <p:cNvSpPr txBox="1"/>
          <p:nvPr/>
        </p:nvSpPr>
        <p:spPr>
          <a:xfrm>
            <a:off x="677333" y="215913"/>
            <a:ext cx="9002243" cy="692497"/>
          </a:xfrm>
          <a:prstGeom prst="rect">
            <a:avLst/>
          </a:prstGeom>
          <a:noFill/>
        </p:spPr>
        <p:txBody>
          <a:bodyPr wrap="square">
            <a:spAutoFit/>
          </a:bodyPr>
          <a:lstStyle/>
          <a:p>
            <a:r>
              <a:rPr lang="en-US" sz="2400" b="1" dirty="0" err="1">
                <a:solidFill>
                  <a:srgbClr val="92D050"/>
                </a:solidFill>
              </a:rPr>
              <a:t>Indicatorii</a:t>
            </a:r>
            <a:r>
              <a:rPr lang="en-US" sz="2400" b="1" dirty="0">
                <a:solidFill>
                  <a:srgbClr val="92D050"/>
                </a:solidFill>
              </a:rPr>
              <a:t> de </a:t>
            </a:r>
            <a:r>
              <a:rPr lang="en-US" sz="2400" b="1" dirty="0" err="1">
                <a:solidFill>
                  <a:srgbClr val="92D050"/>
                </a:solidFill>
              </a:rPr>
              <a:t>produc</a:t>
            </a:r>
            <a:r>
              <a:rPr lang="ro-RO" sz="2400" b="1" dirty="0">
                <a:solidFill>
                  <a:srgbClr val="92D050"/>
                </a:solidFill>
              </a:rPr>
              <a:t>ț</a:t>
            </a:r>
            <a:r>
              <a:rPr lang="en-US" sz="2400" b="1" dirty="0" err="1">
                <a:solidFill>
                  <a:srgbClr val="92D050"/>
                </a:solidFill>
              </a:rPr>
              <a:t>ie</a:t>
            </a:r>
            <a:r>
              <a:rPr lang="en-US" sz="2400" b="1" dirty="0">
                <a:solidFill>
                  <a:srgbClr val="92D050"/>
                </a:solidFill>
              </a:rPr>
              <a:t> </a:t>
            </a:r>
            <a:r>
              <a:rPr lang="en-US" sz="2400" b="1" dirty="0" err="1">
                <a:solidFill>
                  <a:srgbClr val="92D050"/>
                </a:solidFill>
              </a:rPr>
              <a:t>realiza</a:t>
            </a:r>
            <a:r>
              <a:rPr lang="ro-RO" sz="2400" b="1" dirty="0">
                <a:solidFill>
                  <a:srgbClr val="92D050"/>
                </a:solidFill>
              </a:rPr>
              <a:t>ț</a:t>
            </a:r>
            <a:r>
              <a:rPr lang="en-US" sz="2400" b="1" dirty="0" err="1">
                <a:solidFill>
                  <a:srgbClr val="92D050"/>
                </a:solidFill>
              </a:rPr>
              <a:t>i</a:t>
            </a:r>
            <a:r>
              <a:rPr lang="en-US" sz="2400" b="1" dirty="0">
                <a:solidFill>
                  <a:srgbClr val="92D050"/>
                </a:solidFill>
              </a:rPr>
              <a:t> </a:t>
            </a:r>
            <a:endParaRPr lang="ro-RO" sz="2400" dirty="0">
              <a:solidFill>
                <a:srgbClr val="92D050"/>
              </a:solidFill>
            </a:endParaRPr>
          </a:p>
          <a:p>
            <a:pPr marL="0" marR="100260" indent="0" algn="l">
              <a:spcBef>
                <a:spcPts val="600"/>
              </a:spcBef>
              <a:buNone/>
            </a:pPr>
            <a:endParaRPr lang="en-US" sz="1000" i="0" u="none" strike="noStrike" baseline="0" dirty="0">
              <a:solidFill>
                <a:srgbClr val="92D050"/>
              </a:solidFill>
              <a:latin typeface="+mj-lt"/>
            </a:endParaRPr>
          </a:p>
        </p:txBody>
      </p:sp>
    </p:spTree>
    <p:extLst>
      <p:ext uri="{BB962C8B-B14F-4D97-AF65-F5344CB8AC3E}">
        <p14:creationId xmlns:p14="http://schemas.microsoft.com/office/powerpoint/2010/main" val="252070143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AF7F8B76-C5DB-D8C2-9DF7-A1350DDB9480}"/>
              </a:ext>
            </a:extLst>
          </p:cNvPr>
          <p:cNvPicPr>
            <a:picLocks noChangeAspect="1"/>
          </p:cNvPicPr>
          <p:nvPr/>
        </p:nvPicPr>
        <p:blipFill>
          <a:blip r:embed="rId2">
            <a:lum bright="70000" contrast="-70000"/>
            <a:extLst>
              <a:ext uri="{28A0092B-C50C-407E-A947-70E740481C1C}">
                <a14:useLocalDpi xmlns:a14="http://schemas.microsoft.com/office/drawing/2010/main" val="0"/>
              </a:ext>
            </a:extLst>
          </a:blip>
          <a:stretch>
            <a:fillRect/>
          </a:stretch>
        </p:blipFill>
        <p:spPr>
          <a:xfrm rot="21351887">
            <a:off x="2531443" y="1428790"/>
            <a:ext cx="4948437" cy="4594977"/>
          </a:xfrm>
          <a:prstGeom prst="rect">
            <a:avLst/>
          </a:prstGeom>
          <a:ln>
            <a:noFill/>
          </a:ln>
          <a:effectLst>
            <a:softEdge rad="112500"/>
          </a:effectLst>
        </p:spPr>
      </p:pic>
      <p:sp>
        <p:nvSpPr>
          <p:cNvPr id="9" name="Content Placeholder 2">
            <a:extLst>
              <a:ext uri="{FF2B5EF4-FFF2-40B4-BE49-F238E27FC236}">
                <a16:creationId xmlns:a16="http://schemas.microsoft.com/office/drawing/2014/main" id="{2D86BEFC-2EDF-D4D5-83AF-3CA69A7029E9}"/>
              </a:ext>
            </a:extLst>
          </p:cNvPr>
          <p:cNvSpPr>
            <a:spLocks noGrp="1"/>
          </p:cNvSpPr>
          <p:nvPr>
            <p:ph idx="1"/>
          </p:nvPr>
        </p:nvSpPr>
        <p:spPr>
          <a:xfrm>
            <a:off x="508000" y="1113636"/>
            <a:ext cx="11538857" cy="2877794"/>
          </a:xfrm>
        </p:spPr>
        <p:txBody>
          <a:bodyPr>
            <a:noAutofit/>
          </a:bodyPr>
          <a:lstStyle/>
          <a:p>
            <a:pPr algn="just"/>
            <a:r>
              <a:rPr lang="ro-RO" dirty="0"/>
              <a:t> </a:t>
            </a:r>
            <a:r>
              <a:rPr lang="en-US" b="1" dirty="0" err="1"/>
              <a:t>Extractele</a:t>
            </a:r>
            <a:r>
              <a:rPr lang="en-US" b="1" dirty="0"/>
              <a:t> </a:t>
            </a:r>
            <a:r>
              <a:rPr lang="en-US" b="1" dirty="0" err="1"/>
              <a:t>vegetale</a:t>
            </a:r>
            <a:r>
              <a:rPr lang="en-US" dirty="0"/>
              <a:t> </a:t>
            </a:r>
            <a:r>
              <a:rPr lang="en-US" dirty="0" err="1"/>
              <a:t>bogate</a:t>
            </a:r>
            <a:r>
              <a:rPr lang="en-US" dirty="0"/>
              <a:t> </a:t>
            </a:r>
            <a:r>
              <a:rPr lang="ro-RO" dirty="0"/>
              <a:t>î</a:t>
            </a:r>
            <a:r>
              <a:rPr lang="en-US" dirty="0"/>
              <a:t>n principii active (</a:t>
            </a:r>
            <a:r>
              <a:rPr lang="en-US" dirty="0" err="1"/>
              <a:t>biofenoli</a:t>
            </a:r>
            <a:r>
              <a:rPr lang="en-US" dirty="0"/>
              <a:t>) s-au </a:t>
            </a:r>
            <a:r>
              <a:rPr lang="en-US" dirty="0" err="1"/>
              <a:t>ob</a:t>
            </a:r>
            <a:r>
              <a:rPr lang="ro-RO" dirty="0"/>
              <a:t>ț</a:t>
            </a:r>
            <a:r>
              <a:rPr lang="en-US" dirty="0" err="1"/>
              <a:t>inut</a:t>
            </a:r>
            <a:r>
              <a:rPr lang="en-US" dirty="0"/>
              <a:t> la INMA-</a:t>
            </a:r>
            <a:r>
              <a:rPr lang="en-US" dirty="0" err="1"/>
              <a:t>Bucure</a:t>
            </a:r>
            <a:r>
              <a:rPr lang="ro-RO" dirty="0"/>
              <a:t>ș</a:t>
            </a:r>
            <a:r>
              <a:rPr lang="en-US" dirty="0" err="1"/>
              <a:t>ti</a:t>
            </a:r>
            <a:r>
              <a:rPr lang="en-US" dirty="0"/>
              <a:t> </a:t>
            </a:r>
            <a:r>
              <a:rPr lang="en-US" dirty="0" err="1"/>
              <a:t>printr</a:t>
            </a:r>
            <a:r>
              <a:rPr lang="en-US" dirty="0"/>
              <a:t>-o </a:t>
            </a:r>
            <a:r>
              <a:rPr lang="en-US" dirty="0" err="1"/>
              <a:t>metodă</a:t>
            </a:r>
            <a:r>
              <a:rPr lang="en-US" dirty="0"/>
              <a:t> </a:t>
            </a:r>
            <a:r>
              <a:rPr lang="en-US" dirty="0" err="1"/>
              <a:t>hibridă</a:t>
            </a:r>
            <a:r>
              <a:rPr lang="en-US" dirty="0"/>
              <a:t> (</a:t>
            </a:r>
            <a:r>
              <a:rPr lang="en-US" dirty="0" err="1"/>
              <a:t>percolare</a:t>
            </a:r>
            <a:r>
              <a:rPr lang="en-US" dirty="0"/>
              <a:t> </a:t>
            </a:r>
            <a:r>
              <a:rPr lang="en-US" dirty="0" err="1"/>
              <a:t>asistată</a:t>
            </a:r>
            <a:r>
              <a:rPr lang="en-US" dirty="0"/>
              <a:t> de </a:t>
            </a:r>
            <a:r>
              <a:rPr lang="en-US" dirty="0" err="1"/>
              <a:t>ultrasunete</a:t>
            </a:r>
            <a:r>
              <a:rPr lang="en-US" dirty="0"/>
              <a:t> “PAU”) </a:t>
            </a:r>
            <a:r>
              <a:rPr lang="en-US" dirty="0" err="1"/>
              <a:t>compatibilă</a:t>
            </a:r>
            <a:r>
              <a:rPr lang="en-US" dirty="0"/>
              <a:t> cu </a:t>
            </a:r>
            <a:r>
              <a:rPr lang="en-US" dirty="0" err="1"/>
              <a:t>principiile</a:t>
            </a:r>
            <a:r>
              <a:rPr lang="en-US" dirty="0"/>
              <a:t> </a:t>
            </a:r>
            <a:r>
              <a:rPr lang="en-US" dirty="0" err="1"/>
              <a:t>procesării</a:t>
            </a:r>
            <a:r>
              <a:rPr lang="en-US" dirty="0"/>
              <a:t> </a:t>
            </a:r>
            <a:r>
              <a:rPr lang="en-US" dirty="0" err="1"/>
              <a:t>verzi</a:t>
            </a:r>
            <a:r>
              <a:rPr lang="en-US" dirty="0"/>
              <a:t> (green extraction).</a:t>
            </a:r>
            <a:endParaRPr lang="ro-RO" dirty="0"/>
          </a:p>
          <a:p>
            <a:pPr algn="just"/>
            <a:r>
              <a:rPr lang="en-US" b="1" dirty="0" err="1"/>
              <a:t>Profil</a:t>
            </a:r>
            <a:r>
              <a:rPr lang="en-US" b="1" dirty="0"/>
              <a:t> </a:t>
            </a:r>
            <a:r>
              <a:rPr lang="en-US" b="1" dirty="0" err="1"/>
              <a:t>biochimic</a:t>
            </a:r>
            <a:r>
              <a:rPr lang="en-US" b="1" dirty="0"/>
              <a:t> </a:t>
            </a:r>
            <a:r>
              <a:rPr lang="en-US" dirty="0"/>
              <a:t>al </a:t>
            </a:r>
            <a:r>
              <a:rPr lang="en-US" dirty="0" err="1"/>
              <a:t>extractelor</a:t>
            </a:r>
            <a:r>
              <a:rPr lang="en-US" dirty="0"/>
              <a:t> </a:t>
            </a:r>
            <a:r>
              <a:rPr lang="en-US" dirty="0" err="1"/>
              <a:t>este</a:t>
            </a:r>
            <a:r>
              <a:rPr lang="en-US" dirty="0"/>
              <a:t> complex, </a:t>
            </a:r>
            <a:r>
              <a:rPr lang="en-US" dirty="0" err="1"/>
              <a:t>fiind</a:t>
            </a:r>
            <a:r>
              <a:rPr lang="en-US" dirty="0"/>
              <a:t> </a:t>
            </a:r>
            <a:r>
              <a:rPr lang="en-US" dirty="0" err="1"/>
              <a:t>caracterizat</a:t>
            </a:r>
            <a:r>
              <a:rPr lang="en-US" dirty="0"/>
              <a:t> de </a:t>
            </a:r>
            <a:r>
              <a:rPr lang="en-US" dirty="0" err="1"/>
              <a:t>concentrații</a:t>
            </a:r>
            <a:r>
              <a:rPr lang="en-US" dirty="0"/>
              <a:t> </a:t>
            </a:r>
            <a:r>
              <a:rPr lang="en-US" dirty="0" err="1"/>
              <a:t>ridicate</a:t>
            </a:r>
            <a:r>
              <a:rPr lang="en-US" dirty="0"/>
              <a:t> de </a:t>
            </a:r>
            <a:r>
              <a:rPr lang="en-US" b="1" dirty="0" err="1"/>
              <a:t>biofenoli</a:t>
            </a:r>
            <a:r>
              <a:rPr lang="en-US" dirty="0"/>
              <a:t> (4,5–6,2 mg acid </a:t>
            </a:r>
            <a:r>
              <a:rPr lang="en-US" dirty="0" err="1"/>
              <a:t>galic</a:t>
            </a:r>
            <a:r>
              <a:rPr lang="en-US" dirty="0"/>
              <a:t> </a:t>
            </a:r>
            <a:r>
              <a:rPr lang="en-US" dirty="0" err="1"/>
              <a:t>echivalent</a:t>
            </a:r>
            <a:r>
              <a:rPr lang="en-US" dirty="0"/>
              <a:t> (GAE)/mL), </a:t>
            </a:r>
            <a:r>
              <a:rPr lang="en-US" b="1" dirty="0" err="1"/>
              <a:t>canabinoizi</a:t>
            </a:r>
            <a:r>
              <a:rPr lang="en-US" b="1" dirty="0"/>
              <a:t> </a:t>
            </a:r>
            <a:r>
              <a:rPr lang="en-US" b="1" dirty="0" err="1"/>
              <a:t>nepsihotropi</a:t>
            </a:r>
            <a:r>
              <a:rPr lang="en-US" dirty="0"/>
              <a:t> (CBD, CBG) </a:t>
            </a:r>
            <a:r>
              <a:rPr lang="en-US" dirty="0" err="1"/>
              <a:t>și</a:t>
            </a:r>
            <a:r>
              <a:rPr lang="en-US" dirty="0"/>
              <a:t> </a:t>
            </a:r>
            <a:r>
              <a:rPr lang="en-US" b="1" dirty="0" err="1"/>
              <a:t>compuși</a:t>
            </a:r>
            <a:r>
              <a:rPr lang="en-US" b="1" dirty="0"/>
              <a:t> </a:t>
            </a:r>
            <a:r>
              <a:rPr lang="en-US" b="1" dirty="0" err="1"/>
              <a:t>aromatici</a:t>
            </a:r>
            <a:r>
              <a:rPr lang="en-US" dirty="0"/>
              <a:t> (terpene).</a:t>
            </a:r>
            <a:endParaRPr lang="ro-RO" dirty="0"/>
          </a:p>
          <a:p>
            <a:pPr algn="just"/>
            <a:r>
              <a:rPr lang="fr-FR" dirty="0"/>
              <a:t>Dupa 30 de </a:t>
            </a:r>
            <a:r>
              <a:rPr lang="fr-FR" dirty="0" err="1"/>
              <a:t>zile</a:t>
            </a:r>
            <a:r>
              <a:rPr lang="fr-FR" dirty="0"/>
              <a:t> de p</a:t>
            </a:r>
            <a:r>
              <a:rPr lang="ro-RO" dirty="0"/>
              <a:t>ă</a:t>
            </a:r>
            <a:r>
              <a:rPr lang="fr-FR" dirty="0" err="1"/>
              <a:t>strare</a:t>
            </a:r>
            <a:r>
              <a:rPr lang="fr-FR" dirty="0"/>
              <a:t> a </a:t>
            </a:r>
            <a:r>
              <a:rPr lang="fr-FR" dirty="0" err="1"/>
              <a:t>extractului</a:t>
            </a:r>
            <a:r>
              <a:rPr lang="fr-FR" dirty="0"/>
              <a:t> la </a:t>
            </a:r>
            <a:r>
              <a:rPr lang="ro-RO" dirty="0"/>
              <a:t>î</a:t>
            </a:r>
            <a:r>
              <a:rPr lang="fr-FR" dirty="0" err="1"/>
              <a:t>ntuneric</a:t>
            </a:r>
            <a:r>
              <a:rPr lang="fr-FR" dirty="0"/>
              <a:t> </a:t>
            </a:r>
            <a:r>
              <a:rPr lang="ro-RO" dirty="0"/>
              <a:t>ș</a:t>
            </a:r>
            <a:r>
              <a:rPr lang="fr-FR" dirty="0"/>
              <a:t>i </a:t>
            </a:r>
            <a:r>
              <a:rPr lang="fr-FR" dirty="0" err="1"/>
              <a:t>temperatura</a:t>
            </a:r>
            <a:r>
              <a:rPr lang="fr-FR" dirty="0"/>
              <a:t> </a:t>
            </a:r>
            <a:r>
              <a:rPr lang="fr-FR" dirty="0" err="1"/>
              <a:t>camerei</a:t>
            </a:r>
            <a:r>
              <a:rPr lang="fr-FR" dirty="0"/>
              <a:t>, </a:t>
            </a:r>
            <a:r>
              <a:rPr lang="fr-FR" dirty="0" err="1"/>
              <a:t>conținutul</a:t>
            </a:r>
            <a:r>
              <a:rPr lang="fr-FR" dirty="0"/>
              <a:t> de </a:t>
            </a:r>
            <a:r>
              <a:rPr lang="fr-FR" dirty="0" err="1"/>
              <a:t>biofenoli</a:t>
            </a:r>
            <a:r>
              <a:rPr lang="fr-FR" dirty="0"/>
              <a:t> a sc</a:t>
            </a:r>
            <a:r>
              <a:rPr lang="ro-RO" dirty="0"/>
              <a:t>ă</a:t>
            </a:r>
            <a:r>
              <a:rPr lang="fr-FR" dirty="0"/>
              <a:t>zut </a:t>
            </a:r>
            <a:r>
              <a:rPr lang="ro-RO" dirty="0"/>
              <a:t>î</a:t>
            </a:r>
            <a:r>
              <a:rPr lang="fr-FR" dirty="0"/>
              <a:t>n </a:t>
            </a:r>
            <a:r>
              <a:rPr lang="fr-FR" dirty="0" err="1"/>
              <a:t>medie</a:t>
            </a:r>
            <a:r>
              <a:rPr lang="fr-FR" dirty="0"/>
              <a:t> </a:t>
            </a:r>
            <a:r>
              <a:rPr lang="fr-FR" dirty="0" err="1"/>
              <a:t>cu</a:t>
            </a:r>
            <a:r>
              <a:rPr lang="fr-FR" dirty="0"/>
              <a:t> 8–10%, </a:t>
            </a:r>
            <a:r>
              <a:rPr lang="fr-FR" dirty="0" err="1"/>
              <a:t>ceea</a:t>
            </a:r>
            <a:r>
              <a:rPr lang="fr-FR" dirty="0"/>
              <a:t> ce </a:t>
            </a:r>
            <a:r>
              <a:rPr lang="fr-FR" dirty="0" err="1"/>
              <a:t>indică</a:t>
            </a:r>
            <a:r>
              <a:rPr lang="fr-FR" dirty="0"/>
              <a:t> o </a:t>
            </a:r>
            <a:r>
              <a:rPr lang="fr-FR" b="1" dirty="0" err="1"/>
              <a:t>stabilitate</a:t>
            </a:r>
            <a:r>
              <a:rPr lang="fr-FR" b="1" dirty="0"/>
              <a:t> </a:t>
            </a:r>
            <a:r>
              <a:rPr lang="fr-FR" b="1" dirty="0" err="1"/>
              <a:t>bună</a:t>
            </a:r>
            <a:r>
              <a:rPr lang="fr-FR" dirty="0"/>
              <a:t> </a:t>
            </a:r>
            <a:r>
              <a:rPr lang="fr-FR" dirty="0" err="1"/>
              <a:t>pentru</a:t>
            </a:r>
            <a:r>
              <a:rPr lang="fr-FR" dirty="0"/>
              <a:t> un </a:t>
            </a:r>
            <a:r>
              <a:rPr lang="fr-FR" dirty="0" err="1"/>
              <a:t>extract</a:t>
            </a:r>
            <a:r>
              <a:rPr lang="fr-FR" dirty="0"/>
              <a:t> </a:t>
            </a:r>
            <a:r>
              <a:rPr lang="fr-FR" dirty="0" err="1"/>
              <a:t>natural</a:t>
            </a:r>
            <a:r>
              <a:rPr lang="fr-FR" dirty="0"/>
              <a:t> </a:t>
            </a:r>
            <a:r>
              <a:rPr lang="fr-FR" dirty="0" err="1"/>
              <a:t>neconservat</a:t>
            </a:r>
            <a:r>
              <a:rPr lang="fr-FR" dirty="0"/>
              <a:t>.</a:t>
            </a:r>
            <a:endParaRPr lang="ro-RO" dirty="0"/>
          </a:p>
        </p:txBody>
      </p:sp>
      <p:sp>
        <p:nvSpPr>
          <p:cNvPr id="10" name="TextBox 9">
            <a:extLst>
              <a:ext uri="{FF2B5EF4-FFF2-40B4-BE49-F238E27FC236}">
                <a16:creationId xmlns:a16="http://schemas.microsoft.com/office/drawing/2014/main" id="{2CEF4759-968A-706A-032E-A64B91CEB05F}"/>
              </a:ext>
            </a:extLst>
          </p:cNvPr>
          <p:cNvSpPr txBox="1"/>
          <p:nvPr/>
        </p:nvSpPr>
        <p:spPr>
          <a:xfrm>
            <a:off x="677333" y="215913"/>
            <a:ext cx="9002243" cy="907941"/>
          </a:xfrm>
          <a:prstGeom prst="rect">
            <a:avLst/>
          </a:prstGeom>
          <a:noFill/>
        </p:spPr>
        <p:txBody>
          <a:bodyPr wrap="square">
            <a:spAutoFit/>
          </a:bodyPr>
          <a:lstStyle/>
          <a:p>
            <a:r>
              <a:rPr lang="en-US" sz="2400" b="1" dirty="0">
                <a:solidFill>
                  <a:srgbClr val="92D050"/>
                </a:solidFill>
              </a:rPr>
              <a:t>O</a:t>
            </a:r>
            <a:r>
              <a:rPr lang="ro-RO" sz="2400" b="1" dirty="0">
                <a:solidFill>
                  <a:srgbClr val="92D050"/>
                </a:solidFill>
              </a:rPr>
              <a:t>ț</a:t>
            </a:r>
            <a:r>
              <a:rPr lang="en-US" sz="2400" b="1" dirty="0" err="1">
                <a:solidFill>
                  <a:srgbClr val="92D050"/>
                </a:solidFill>
              </a:rPr>
              <a:t>inerea</a:t>
            </a:r>
            <a:r>
              <a:rPr lang="en-US" sz="2400" b="1" dirty="0">
                <a:solidFill>
                  <a:srgbClr val="92D050"/>
                </a:solidFill>
              </a:rPr>
              <a:t> </a:t>
            </a:r>
            <a:r>
              <a:rPr lang="en-US" sz="2400" b="1" dirty="0" err="1">
                <a:solidFill>
                  <a:srgbClr val="92D050"/>
                </a:solidFill>
              </a:rPr>
              <a:t>extractelor</a:t>
            </a:r>
            <a:r>
              <a:rPr lang="en-US" sz="2400" b="1" dirty="0">
                <a:solidFill>
                  <a:srgbClr val="92D050"/>
                </a:solidFill>
              </a:rPr>
              <a:t> </a:t>
            </a:r>
            <a:r>
              <a:rPr lang="en-US" sz="2400" b="1" dirty="0" err="1">
                <a:solidFill>
                  <a:srgbClr val="92D050"/>
                </a:solidFill>
              </a:rPr>
              <a:t>vegetale</a:t>
            </a:r>
            <a:r>
              <a:rPr lang="en-US" sz="2400" b="1" dirty="0">
                <a:solidFill>
                  <a:srgbClr val="92D050"/>
                </a:solidFill>
              </a:rPr>
              <a:t> </a:t>
            </a:r>
            <a:r>
              <a:rPr lang="en-US" sz="2400" b="1" dirty="0" err="1">
                <a:solidFill>
                  <a:srgbClr val="92D050"/>
                </a:solidFill>
              </a:rPr>
              <a:t>bogate</a:t>
            </a:r>
            <a:r>
              <a:rPr lang="en-US" sz="2400" b="1" dirty="0">
                <a:solidFill>
                  <a:srgbClr val="92D050"/>
                </a:solidFill>
              </a:rPr>
              <a:t> </a:t>
            </a:r>
            <a:r>
              <a:rPr lang="ro-RO" sz="2400" b="1" dirty="0">
                <a:solidFill>
                  <a:srgbClr val="92D050"/>
                </a:solidFill>
              </a:rPr>
              <a:t>î</a:t>
            </a:r>
            <a:r>
              <a:rPr lang="en-US" sz="2400" b="1" dirty="0">
                <a:solidFill>
                  <a:srgbClr val="92D050"/>
                </a:solidFill>
              </a:rPr>
              <a:t>n principii active </a:t>
            </a:r>
            <a:endParaRPr lang="ro-RO" sz="2400" dirty="0">
              <a:solidFill>
                <a:srgbClr val="92D050"/>
              </a:solidFill>
            </a:endParaRPr>
          </a:p>
          <a:p>
            <a:pPr marL="0" marR="100260" indent="0" algn="l">
              <a:spcBef>
                <a:spcPts val="600"/>
              </a:spcBef>
              <a:buNone/>
            </a:pPr>
            <a:endParaRPr lang="en-US" sz="2400" i="0" u="none" strike="noStrike" baseline="0" dirty="0">
              <a:solidFill>
                <a:srgbClr val="92D050"/>
              </a:solidFill>
              <a:latin typeface="+mj-lt"/>
            </a:endParaRPr>
          </a:p>
        </p:txBody>
      </p:sp>
      <p:pic>
        <p:nvPicPr>
          <p:cNvPr id="11" name="Picture 10">
            <a:extLst>
              <a:ext uri="{FF2B5EF4-FFF2-40B4-BE49-F238E27FC236}">
                <a16:creationId xmlns:a16="http://schemas.microsoft.com/office/drawing/2014/main" id="{7DAB2D22-7992-ECEA-1BD6-972314DEA033}"/>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505755" y="3873168"/>
            <a:ext cx="6729929" cy="2768919"/>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387241239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7A53B01-84E0-3CCB-F87F-B71851652CC2}"/>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4C4F34D0-E333-4395-6DFA-A36C9D8FC237}"/>
              </a:ext>
            </a:extLst>
          </p:cNvPr>
          <p:cNvPicPr>
            <a:picLocks noChangeAspect="1"/>
          </p:cNvPicPr>
          <p:nvPr/>
        </p:nvPicPr>
        <p:blipFill>
          <a:blip r:embed="rId2">
            <a:lum bright="70000" contrast="-70000"/>
            <a:extLst>
              <a:ext uri="{28A0092B-C50C-407E-A947-70E740481C1C}">
                <a14:useLocalDpi xmlns:a14="http://schemas.microsoft.com/office/drawing/2010/main" val="0"/>
              </a:ext>
            </a:extLst>
          </a:blip>
          <a:stretch>
            <a:fillRect/>
          </a:stretch>
        </p:blipFill>
        <p:spPr>
          <a:xfrm rot="21351887">
            <a:off x="2531443" y="1428790"/>
            <a:ext cx="4948437" cy="4594977"/>
          </a:xfrm>
          <a:prstGeom prst="rect">
            <a:avLst/>
          </a:prstGeom>
          <a:ln>
            <a:noFill/>
          </a:ln>
          <a:effectLst>
            <a:softEdge rad="112500"/>
          </a:effectLst>
        </p:spPr>
      </p:pic>
      <p:sp>
        <p:nvSpPr>
          <p:cNvPr id="3" name="Content Placeholder 2">
            <a:extLst>
              <a:ext uri="{FF2B5EF4-FFF2-40B4-BE49-F238E27FC236}">
                <a16:creationId xmlns:a16="http://schemas.microsoft.com/office/drawing/2014/main" id="{8D3EE2FE-8D22-49CA-0127-868309A231EC}"/>
              </a:ext>
            </a:extLst>
          </p:cNvPr>
          <p:cNvSpPr>
            <a:spLocks noGrp="1"/>
          </p:cNvSpPr>
          <p:nvPr>
            <p:ph idx="1"/>
          </p:nvPr>
        </p:nvSpPr>
        <p:spPr>
          <a:xfrm>
            <a:off x="377372" y="1113635"/>
            <a:ext cx="11669486" cy="5417793"/>
          </a:xfrm>
        </p:spPr>
        <p:txBody>
          <a:bodyPr numCol="2" spcCol="360000">
            <a:noAutofit/>
          </a:bodyPr>
          <a:lstStyle/>
          <a:p>
            <a:pPr algn="just"/>
            <a:r>
              <a:rPr lang="fr-FR" b="1" dirty="0"/>
              <a:t>Con</a:t>
            </a:r>
            <a:r>
              <a:rPr lang="ro-RO" b="1" dirty="0"/>
              <a:t>ț</a:t>
            </a:r>
            <a:r>
              <a:rPr lang="fr-FR" b="1" dirty="0" err="1"/>
              <a:t>inutul</a:t>
            </a:r>
            <a:r>
              <a:rPr lang="fr-FR" b="1" dirty="0"/>
              <a:t> de </a:t>
            </a:r>
            <a:r>
              <a:rPr lang="fr-FR" b="1" dirty="0" err="1"/>
              <a:t>canabinoide</a:t>
            </a:r>
            <a:r>
              <a:rPr lang="fr-FR" b="1" dirty="0"/>
              <a:t> </a:t>
            </a:r>
            <a:r>
              <a:rPr lang="fr-FR" dirty="0"/>
              <a:t>la</a:t>
            </a:r>
            <a:r>
              <a:rPr lang="fr-FR" b="1" dirty="0"/>
              <a:t> </a:t>
            </a:r>
            <a:r>
              <a:rPr lang="fr-FR" dirty="0" err="1"/>
              <a:t>cele</a:t>
            </a:r>
            <a:r>
              <a:rPr lang="fr-FR" dirty="0"/>
              <a:t> 3 </a:t>
            </a:r>
            <a:r>
              <a:rPr lang="fr-FR" dirty="0" err="1"/>
              <a:t>soiuri</a:t>
            </a:r>
            <a:r>
              <a:rPr lang="fr-FR" dirty="0"/>
              <a:t> </a:t>
            </a:r>
            <a:r>
              <a:rPr lang="fr-FR" dirty="0" err="1"/>
              <a:t>selectate</a:t>
            </a:r>
            <a:r>
              <a:rPr lang="fr-FR" dirty="0"/>
              <a:t>: Dacia </a:t>
            </a:r>
            <a:r>
              <a:rPr lang="fr-FR" dirty="0" err="1"/>
              <a:t>Secuieni</a:t>
            </a:r>
            <a:r>
              <a:rPr lang="fr-FR" dirty="0"/>
              <a:t>, </a:t>
            </a:r>
            <a:r>
              <a:rPr lang="fr-FR" dirty="0" err="1"/>
              <a:t>Marideea</a:t>
            </a:r>
            <a:r>
              <a:rPr lang="fr-FR" dirty="0"/>
              <a:t> </a:t>
            </a:r>
            <a:r>
              <a:rPr lang="ro-RO" dirty="0"/>
              <a:t>ș</a:t>
            </a:r>
            <a:r>
              <a:rPr lang="fr-FR" dirty="0"/>
              <a:t>i </a:t>
            </a:r>
            <a:r>
              <a:rPr lang="fr-FR" dirty="0" err="1"/>
              <a:t>Succesiv</a:t>
            </a:r>
            <a:r>
              <a:rPr lang="fr-FR" dirty="0"/>
              <a:t> a </a:t>
            </a:r>
            <a:r>
              <a:rPr lang="fr-FR" dirty="0" err="1"/>
              <a:t>fost</a:t>
            </a:r>
            <a:r>
              <a:rPr lang="fr-FR" dirty="0"/>
              <a:t> </a:t>
            </a:r>
            <a:r>
              <a:rPr lang="fr-FR" dirty="0" err="1"/>
              <a:t>comparat</a:t>
            </a:r>
            <a:r>
              <a:rPr lang="fr-FR" dirty="0"/>
              <a:t> </a:t>
            </a:r>
            <a:r>
              <a:rPr lang="fr-FR" dirty="0" err="1"/>
              <a:t>cu</a:t>
            </a:r>
            <a:r>
              <a:rPr lang="fr-FR" dirty="0"/>
              <a:t> </a:t>
            </a:r>
            <a:r>
              <a:rPr lang="fr-FR" dirty="0" err="1"/>
              <a:t>cel</a:t>
            </a:r>
            <a:r>
              <a:rPr lang="fr-FR" dirty="0"/>
              <a:t> al </a:t>
            </a:r>
            <a:r>
              <a:rPr lang="fr-FR" dirty="0" err="1"/>
              <a:t>unei</a:t>
            </a:r>
            <a:r>
              <a:rPr lang="fr-FR" dirty="0"/>
              <a:t> </a:t>
            </a:r>
            <a:r>
              <a:rPr lang="fr-FR" dirty="0" err="1"/>
              <a:t>variet</a:t>
            </a:r>
            <a:r>
              <a:rPr lang="ro-RO" dirty="0" err="1"/>
              <a:t>ăț</a:t>
            </a:r>
            <a:r>
              <a:rPr lang="fr-FR" dirty="0"/>
              <a:t>i</a:t>
            </a:r>
            <a:r>
              <a:rPr lang="ro-RO" dirty="0"/>
              <a:t> i</a:t>
            </a:r>
            <a:r>
              <a:rPr lang="fr-FR" dirty="0" err="1"/>
              <a:t>taliene</a:t>
            </a:r>
            <a:r>
              <a:rPr lang="fr-FR" dirty="0"/>
              <a:t>, </a:t>
            </a:r>
            <a:r>
              <a:rPr lang="fr-FR" dirty="0" err="1"/>
              <a:t>Eletta</a:t>
            </a:r>
            <a:r>
              <a:rPr lang="fr-FR" dirty="0"/>
              <a:t> Campana.</a:t>
            </a:r>
            <a:endParaRPr lang="ro-RO" dirty="0"/>
          </a:p>
          <a:p>
            <a:pPr algn="just"/>
            <a:r>
              <a:rPr lang="fr-FR" dirty="0"/>
              <a:t>Con</a:t>
            </a:r>
            <a:r>
              <a:rPr lang="ro-RO" dirty="0"/>
              <a:t>ț</a:t>
            </a:r>
            <a:r>
              <a:rPr lang="fr-FR" dirty="0" err="1"/>
              <a:t>inutul</a:t>
            </a:r>
            <a:r>
              <a:rPr lang="fr-FR" dirty="0"/>
              <a:t> de </a:t>
            </a:r>
            <a:r>
              <a:rPr lang="fr-FR" b="1" dirty="0"/>
              <a:t>CBD</a:t>
            </a:r>
            <a:r>
              <a:rPr lang="fr-FR" dirty="0"/>
              <a:t> </a:t>
            </a:r>
            <a:r>
              <a:rPr lang="fr-FR" b="1" dirty="0"/>
              <a:t>total</a:t>
            </a:r>
            <a:r>
              <a:rPr lang="fr-FR" dirty="0"/>
              <a:t> </a:t>
            </a:r>
            <a:r>
              <a:rPr lang="fr-FR" dirty="0" err="1"/>
              <a:t>oscileaz</a:t>
            </a:r>
            <a:r>
              <a:rPr lang="ro-RO" dirty="0"/>
              <a:t>ă</a:t>
            </a:r>
            <a:r>
              <a:rPr lang="fr-FR" dirty="0"/>
              <a:t> </a:t>
            </a:r>
            <a:r>
              <a:rPr lang="ro-RO" dirty="0"/>
              <a:t>î</a:t>
            </a:r>
            <a:r>
              <a:rPr lang="fr-FR" dirty="0" err="1"/>
              <a:t>ntre</a:t>
            </a:r>
            <a:r>
              <a:rPr lang="fr-FR" dirty="0"/>
              <a:t> 0.17% la </a:t>
            </a:r>
            <a:r>
              <a:rPr lang="fr-FR" dirty="0" err="1"/>
              <a:t>soiul</a:t>
            </a:r>
            <a:r>
              <a:rPr lang="fr-FR" dirty="0"/>
              <a:t> </a:t>
            </a:r>
            <a:r>
              <a:rPr lang="fr-FR" dirty="0" err="1"/>
              <a:t>Succesiv</a:t>
            </a:r>
            <a:r>
              <a:rPr lang="fr-FR" dirty="0"/>
              <a:t> </a:t>
            </a:r>
            <a:r>
              <a:rPr lang="ro-RO" dirty="0"/>
              <a:t>ș</a:t>
            </a:r>
            <a:r>
              <a:rPr lang="fr-FR" dirty="0"/>
              <a:t>i 0.72% la </a:t>
            </a:r>
            <a:r>
              <a:rPr lang="fr-FR" dirty="0" err="1"/>
              <a:t>soiul</a:t>
            </a:r>
            <a:r>
              <a:rPr lang="fr-FR" dirty="0"/>
              <a:t> </a:t>
            </a:r>
            <a:r>
              <a:rPr lang="fr-FR" dirty="0" err="1"/>
              <a:t>Marideea</a:t>
            </a:r>
            <a:r>
              <a:rPr lang="fr-FR" dirty="0"/>
              <a:t>, la  </a:t>
            </a:r>
            <a:r>
              <a:rPr lang="fr-FR" dirty="0" err="1"/>
              <a:t>Eletta</a:t>
            </a:r>
            <a:r>
              <a:rPr lang="fr-FR" dirty="0"/>
              <a:t> Campana </a:t>
            </a:r>
            <a:r>
              <a:rPr lang="fr-FR" dirty="0" err="1"/>
              <a:t>fiind</a:t>
            </a:r>
            <a:r>
              <a:rPr lang="fr-FR" dirty="0"/>
              <a:t> 4-5 </a:t>
            </a:r>
            <a:r>
              <a:rPr lang="fr-FR" dirty="0" err="1"/>
              <a:t>ori</a:t>
            </a:r>
            <a:r>
              <a:rPr lang="fr-FR" dirty="0"/>
              <a:t> mai </a:t>
            </a:r>
            <a:r>
              <a:rPr lang="fr-FR" dirty="0" err="1"/>
              <a:t>ridicat</a:t>
            </a:r>
            <a:r>
              <a:rPr lang="fr-FR" dirty="0"/>
              <a:t>. </a:t>
            </a:r>
            <a:endParaRPr lang="ro-RO" dirty="0"/>
          </a:p>
          <a:p>
            <a:pPr algn="just"/>
            <a:r>
              <a:rPr lang="fr-FR" dirty="0"/>
              <a:t>Con</a:t>
            </a:r>
            <a:r>
              <a:rPr lang="ro-RO" dirty="0"/>
              <a:t>ț</a:t>
            </a:r>
            <a:r>
              <a:rPr lang="fr-FR" dirty="0" err="1"/>
              <a:t>inutului</a:t>
            </a:r>
            <a:r>
              <a:rPr lang="fr-FR" dirty="0"/>
              <a:t> de THC, at</a:t>
            </a:r>
            <a:r>
              <a:rPr lang="ro-RO" dirty="0"/>
              <a:t>â</a:t>
            </a:r>
            <a:r>
              <a:rPr lang="fr-FR" dirty="0"/>
              <a:t>t </a:t>
            </a:r>
            <a:r>
              <a:rPr lang="fr-FR" dirty="0" err="1"/>
              <a:t>soiurile</a:t>
            </a:r>
            <a:r>
              <a:rPr lang="fr-FR" dirty="0"/>
              <a:t> rom</a:t>
            </a:r>
            <a:r>
              <a:rPr lang="ro-RO" dirty="0"/>
              <a:t>â</a:t>
            </a:r>
            <a:r>
              <a:rPr lang="fr-FR" dirty="0"/>
              <a:t>ne</a:t>
            </a:r>
            <a:r>
              <a:rPr lang="ro-RO" dirty="0"/>
              <a:t>ș</a:t>
            </a:r>
            <a:r>
              <a:rPr lang="fr-FR" dirty="0"/>
              <a:t>ti, c</a:t>
            </a:r>
            <a:r>
              <a:rPr lang="ro-RO" dirty="0"/>
              <a:t>â</a:t>
            </a:r>
            <a:r>
              <a:rPr lang="fr-FR" dirty="0"/>
              <a:t>t </a:t>
            </a:r>
            <a:r>
              <a:rPr lang="ro-RO" dirty="0"/>
              <a:t>ș</a:t>
            </a:r>
            <a:r>
              <a:rPr lang="fr-FR" dirty="0"/>
              <a:t>i la </a:t>
            </a:r>
            <a:r>
              <a:rPr lang="fr-FR" dirty="0" err="1"/>
              <a:t>varietatea</a:t>
            </a:r>
            <a:r>
              <a:rPr lang="fr-FR" dirty="0"/>
              <a:t> </a:t>
            </a:r>
            <a:r>
              <a:rPr lang="fr-FR" dirty="0" err="1"/>
              <a:t>italian</a:t>
            </a:r>
            <a:r>
              <a:rPr lang="ro-RO" dirty="0"/>
              <a:t>ă</a:t>
            </a:r>
            <a:r>
              <a:rPr lang="fr-FR" dirty="0"/>
              <a:t> s-au </a:t>
            </a:r>
            <a:r>
              <a:rPr lang="ro-RO" dirty="0"/>
              <a:t>î</a:t>
            </a:r>
            <a:r>
              <a:rPr lang="fr-FR" dirty="0" err="1"/>
              <a:t>ncadrat</a:t>
            </a:r>
            <a:r>
              <a:rPr lang="fr-FR" dirty="0"/>
              <a:t> </a:t>
            </a:r>
            <a:r>
              <a:rPr lang="ro-RO" dirty="0"/>
              <a:t>î</a:t>
            </a:r>
            <a:r>
              <a:rPr lang="fr-FR" dirty="0"/>
              <a:t>n </a:t>
            </a:r>
            <a:r>
              <a:rPr lang="fr-FR" dirty="0" err="1"/>
              <a:t>limitele</a:t>
            </a:r>
            <a:r>
              <a:rPr lang="fr-FR" dirty="0"/>
              <a:t> maxime permise, </a:t>
            </a:r>
            <a:r>
              <a:rPr lang="fr-FR" dirty="0" err="1"/>
              <a:t>fiind</a:t>
            </a:r>
            <a:r>
              <a:rPr lang="fr-FR" dirty="0"/>
              <a:t> ˂0,1% THC.</a:t>
            </a:r>
            <a:endParaRPr lang="ro-RO" dirty="0"/>
          </a:p>
          <a:p>
            <a:pPr algn="just"/>
            <a:r>
              <a:rPr lang="fr-FR" dirty="0"/>
              <a:t> Un </a:t>
            </a:r>
            <a:r>
              <a:rPr lang="fr-FR" dirty="0" err="1"/>
              <a:t>spectru</a:t>
            </a:r>
            <a:r>
              <a:rPr lang="fr-FR" dirty="0"/>
              <a:t> </a:t>
            </a:r>
            <a:r>
              <a:rPr lang="fr-FR" dirty="0" err="1"/>
              <a:t>limitat</a:t>
            </a:r>
            <a:r>
              <a:rPr lang="fr-FR" dirty="0"/>
              <a:t> de </a:t>
            </a:r>
            <a:r>
              <a:rPr lang="fr-FR" b="1" dirty="0" err="1"/>
              <a:t>compu</a:t>
            </a:r>
            <a:r>
              <a:rPr lang="ro-RO" b="1" dirty="0"/>
              <a:t>ș</a:t>
            </a:r>
            <a:r>
              <a:rPr lang="fr-FR" b="1" dirty="0"/>
              <a:t>i </a:t>
            </a:r>
            <a:r>
              <a:rPr lang="fr-FR" b="1" dirty="0" err="1"/>
              <a:t>terpenici</a:t>
            </a:r>
            <a:r>
              <a:rPr lang="fr-FR" b="1" dirty="0"/>
              <a:t> </a:t>
            </a:r>
            <a:r>
              <a:rPr lang="fr-FR" dirty="0"/>
              <a:t>a </a:t>
            </a:r>
            <a:r>
              <a:rPr lang="fr-FR" dirty="0" err="1"/>
              <a:t>fost</a:t>
            </a:r>
            <a:r>
              <a:rPr lang="fr-FR" dirty="0"/>
              <a:t> </a:t>
            </a:r>
            <a:r>
              <a:rPr lang="fr-FR" dirty="0" err="1"/>
              <a:t>eviden</a:t>
            </a:r>
            <a:r>
              <a:rPr lang="ro-RO" dirty="0"/>
              <a:t>ți</a:t>
            </a:r>
            <a:r>
              <a:rPr lang="fr-FR" dirty="0"/>
              <a:t>at, </a:t>
            </a:r>
            <a:r>
              <a:rPr lang="fr-FR" dirty="0" err="1"/>
              <a:t>observ</a:t>
            </a:r>
            <a:r>
              <a:rPr lang="ro-RO" dirty="0"/>
              <a:t>â</a:t>
            </a:r>
            <a:r>
              <a:rPr lang="fr-FR" dirty="0" err="1"/>
              <a:t>ndu</a:t>
            </a:r>
            <a:r>
              <a:rPr lang="fr-FR" dirty="0"/>
              <a:t>-se  </a:t>
            </a:r>
            <a:r>
              <a:rPr lang="fr-FR" dirty="0" err="1"/>
              <a:t>predominant</a:t>
            </a:r>
            <a:r>
              <a:rPr lang="ro-RO" dirty="0"/>
              <a:t>ă</a:t>
            </a:r>
            <a:r>
              <a:rPr lang="fr-FR" dirty="0"/>
              <a:t> a </a:t>
            </a:r>
            <a:r>
              <a:rPr lang="fr-FR" dirty="0" err="1"/>
              <a:t>dou</a:t>
            </a:r>
            <a:r>
              <a:rPr lang="ro-RO" dirty="0"/>
              <a:t>ă</a:t>
            </a:r>
            <a:r>
              <a:rPr lang="fr-FR" dirty="0"/>
              <a:t> clase de </a:t>
            </a:r>
            <a:r>
              <a:rPr lang="fr-FR" dirty="0" err="1"/>
              <a:t>terpene</a:t>
            </a:r>
            <a:r>
              <a:rPr lang="fr-FR" dirty="0"/>
              <a:t> (</a:t>
            </a:r>
            <a:r>
              <a:rPr lang="fr-FR" dirty="0" err="1"/>
              <a:t>clasa</a:t>
            </a:r>
            <a:r>
              <a:rPr lang="fr-FR" dirty="0"/>
              <a:t> 1 </a:t>
            </a:r>
            <a:r>
              <a:rPr lang="ro-RO" dirty="0"/>
              <a:t>ș</a:t>
            </a:r>
            <a:r>
              <a:rPr lang="fr-FR" dirty="0"/>
              <a:t>i </a:t>
            </a:r>
            <a:r>
              <a:rPr lang="fr-FR" dirty="0" err="1"/>
              <a:t>clasa</a:t>
            </a:r>
            <a:r>
              <a:rPr lang="fr-FR" dirty="0"/>
              <a:t> 3) la </a:t>
            </a:r>
            <a:r>
              <a:rPr lang="fr-FR" dirty="0" err="1"/>
              <a:t>soiurile</a:t>
            </a:r>
            <a:r>
              <a:rPr lang="fr-FR" dirty="0"/>
              <a:t> rom</a:t>
            </a:r>
            <a:r>
              <a:rPr lang="ro-RO" dirty="0"/>
              <a:t>â</a:t>
            </a:r>
            <a:r>
              <a:rPr lang="fr-FR" dirty="0"/>
              <a:t>ne</a:t>
            </a:r>
            <a:r>
              <a:rPr lang="ro-RO" dirty="0"/>
              <a:t>ș</a:t>
            </a:r>
            <a:r>
              <a:rPr lang="fr-FR" dirty="0"/>
              <a:t>ti, al c</a:t>
            </a:r>
            <a:r>
              <a:rPr lang="ro-RO" dirty="0"/>
              <a:t>ă</a:t>
            </a:r>
            <a:r>
              <a:rPr lang="fr-FR" dirty="0" err="1"/>
              <a:t>ror</a:t>
            </a:r>
            <a:r>
              <a:rPr lang="fr-FR" dirty="0"/>
              <a:t> con</a:t>
            </a:r>
            <a:r>
              <a:rPr lang="ro-RO" dirty="0"/>
              <a:t>ț</a:t>
            </a:r>
            <a:r>
              <a:rPr lang="fr-FR" dirty="0" err="1"/>
              <a:t>inut</a:t>
            </a:r>
            <a:r>
              <a:rPr lang="fr-FR" dirty="0"/>
              <a:t> total de </a:t>
            </a:r>
            <a:r>
              <a:rPr lang="fr-FR" dirty="0" err="1"/>
              <a:t>terpene</a:t>
            </a:r>
            <a:r>
              <a:rPr lang="fr-FR" dirty="0"/>
              <a:t> a </a:t>
            </a:r>
            <a:r>
              <a:rPr lang="fr-FR" dirty="0" err="1"/>
              <a:t>oscilat</a:t>
            </a:r>
            <a:r>
              <a:rPr lang="fr-FR" dirty="0"/>
              <a:t> </a:t>
            </a:r>
            <a:r>
              <a:rPr lang="ro-RO" dirty="0"/>
              <a:t>î</a:t>
            </a:r>
            <a:r>
              <a:rPr lang="fr-FR" dirty="0" err="1"/>
              <a:t>ntre</a:t>
            </a:r>
            <a:r>
              <a:rPr lang="fr-FR" dirty="0"/>
              <a:t> 0.651 mg/g (</a:t>
            </a:r>
            <a:r>
              <a:rPr lang="fr-FR" dirty="0" err="1"/>
              <a:t>Succesiv</a:t>
            </a:r>
            <a:r>
              <a:rPr lang="fr-FR" dirty="0"/>
              <a:t>) </a:t>
            </a:r>
            <a:r>
              <a:rPr lang="ro-RO" dirty="0"/>
              <a:t>ș</a:t>
            </a:r>
            <a:r>
              <a:rPr lang="fr-FR" dirty="0"/>
              <a:t>i 3.113 mg/g ( </a:t>
            </a:r>
            <a:r>
              <a:rPr lang="fr-FR" dirty="0" err="1"/>
              <a:t>Marideea</a:t>
            </a:r>
            <a:r>
              <a:rPr lang="fr-FR" dirty="0"/>
              <a:t>). </a:t>
            </a:r>
            <a:r>
              <a:rPr lang="fr-FR" dirty="0" err="1"/>
              <a:t>Eletta</a:t>
            </a:r>
            <a:r>
              <a:rPr lang="fr-FR" dirty="0"/>
              <a:t> Campana a </a:t>
            </a:r>
            <a:r>
              <a:rPr lang="fr-FR" dirty="0" err="1"/>
              <a:t>prezentat</a:t>
            </a:r>
            <a:r>
              <a:rPr lang="fr-FR" dirty="0"/>
              <a:t> un </a:t>
            </a:r>
            <a:r>
              <a:rPr lang="fr-FR" dirty="0" err="1"/>
              <a:t>spectru</a:t>
            </a:r>
            <a:r>
              <a:rPr lang="fr-FR" dirty="0"/>
              <a:t> </a:t>
            </a:r>
            <a:r>
              <a:rPr lang="fr-FR" dirty="0" err="1"/>
              <a:t>mult</a:t>
            </a:r>
            <a:r>
              <a:rPr lang="fr-FR" dirty="0"/>
              <a:t> mai </a:t>
            </a:r>
            <a:r>
              <a:rPr lang="fr-FR" dirty="0" err="1"/>
              <a:t>bogat</a:t>
            </a:r>
            <a:r>
              <a:rPr lang="fr-FR" dirty="0"/>
              <a:t>, at</a:t>
            </a:r>
            <a:r>
              <a:rPr lang="ro-RO" dirty="0"/>
              <a:t>â</a:t>
            </a:r>
            <a:r>
              <a:rPr lang="fr-FR" dirty="0"/>
              <a:t>t </a:t>
            </a:r>
            <a:r>
              <a:rPr lang="fr-FR" dirty="0" err="1"/>
              <a:t>cantitativ</a:t>
            </a:r>
            <a:r>
              <a:rPr lang="fr-FR" dirty="0"/>
              <a:t> (6.260 mg/g), c</a:t>
            </a:r>
            <a:r>
              <a:rPr lang="ro-RO" dirty="0"/>
              <a:t>â</a:t>
            </a:r>
            <a:r>
              <a:rPr lang="fr-FR" dirty="0"/>
              <a:t>t </a:t>
            </a:r>
            <a:r>
              <a:rPr lang="ro-RO" dirty="0"/>
              <a:t>ș</a:t>
            </a:r>
            <a:r>
              <a:rPr lang="fr-FR" dirty="0"/>
              <a:t>i </a:t>
            </a:r>
            <a:r>
              <a:rPr lang="fr-FR" dirty="0" err="1"/>
              <a:t>calitativ</a:t>
            </a:r>
            <a:r>
              <a:rPr lang="fr-FR" dirty="0"/>
              <a:t> (con</a:t>
            </a:r>
            <a:r>
              <a:rPr lang="ro-RO" dirty="0"/>
              <a:t>ț</a:t>
            </a:r>
            <a:r>
              <a:rPr lang="fr-FR" dirty="0" err="1"/>
              <a:t>ine</a:t>
            </a:r>
            <a:r>
              <a:rPr lang="fr-FR" dirty="0"/>
              <a:t> </a:t>
            </a:r>
            <a:r>
              <a:rPr lang="fr-FR" dirty="0" err="1"/>
              <a:t>compu</a:t>
            </a:r>
            <a:r>
              <a:rPr lang="ro-RO" dirty="0"/>
              <a:t>ș</a:t>
            </a:r>
            <a:r>
              <a:rPr lang="fr-FR" dirty="0"/>
              <a:t>i </a:t>
            </a:r>
            <a:r>
              <a:rPr lang="fr-FR" dirty="0" err="1"/>
              <a:t>din</a:t>
            </a:r>
            <a:r>
              <a:rPr lang="fr-FR" dirty="0"/>
              <a:t> </a:t>
            </a:r>
            <a:r>
              <a:rPr lang="fr-FR" dirty="0" err="1"/>
              <a:t>clasele</a:t>
            </a:r>
            <a:r>
              <a:rPr lang="fr-FR" dirty="0"/>
              <a:t> 1, 2 </a:t>
            </a:r>
            <a:r>
              <a:rPr lang="ro-RO" dirty="0"/>
              <a:t>ș</a:t>
            </a:r>
            <a:r>
              <a:rPr lang="fr-FR" dirty="0"/>
              <a:t>i 3).</a:t>
            </a:r>
            <a:endParaRPr lang="ro-RO" dirty="0"/>
          </a:p>
          <a:p>
            <a:pPr algn="just"/>
            <a:r>
              <a:rPr lang="fr-FR" dirty="0"/>
              <a:t>Con</a:t>
            </a:r>
            <a:r>
              <a:rPr lang="ro-RO" dirty="0"/>
              <a:t>ț</a:t>
            </a:r>
            <a:r>
              <a:rPr lang="fr-FR" dirty="0" err="1"/>
              <a:t>inutul</a:t>
            </a:r>
            <a:r>
              <a:rPr lang="fr-FR" dirty="0"/>
              <a:t> de</a:t>
            </a:r>
            <a:r>
              <a:rPr lang="fr-FR" b="1" dirty="0"/>
              <a:t> </a:t>
            </a:r>
            <a:r>
              <a:rPr lang="fr-FR" b="1" dirty="0" err="1"/>
              <a:t>polifenoli</a:t>
            </a:r>
            <a:r>
              <a:rPr lang="fr-FR" b="1" dirty="0"/>
              <a:t> </a:t>
            </a:r>
            <a:r>
              <a:rPr lang="fr-FR" dirty="0"/>
              <a:t>a </a:t>
            </a:r>
            <a:r>
              <a:rPr lang="fr-FR" dirty="0" err="1"/>
              <a:t>fost</a:t>
            </a:r>
            <a:r>
              <a:rPr lang="fr-FR" dirty="0"/>
              <a:t> mai </a:t>
            </a:r>
            <a:r>
              <a:rPr lang="fr-FR" dirty="0" err="1"/>
              <a:t>ridicat</a:t>
            </a:r>
            <a:r>
              <a:rPr lang="fr-FR" b="1" dirty="0"/>
              <a:t> </a:t>
            </a:r>
            <a:r>
              <a:rPr lang="fr-FR" dirty="0"/>
              <a:t>la </a:t>
            </a:r>
            <a:r>
              <a:rPr lang="fr-FR" dirty="0" err="1"/>
              <a:t>plantele</a:t>
            </a:r>
            <a:r>
              <a:rPr lang="fr-FR" dirty="0"/>
              <a:t> </a:t>
            </a:r>
            <a:r>
              <a:rPr lang="fr-FR" dirty="0" err="1"/>
              <a:t>cultivate</a:t>
            </a:r>
            <a:r>
              <a:rPr lang="fr-FR" dirty="0"/>
              <a:t> </a:t>
            </a:r>
            <a:r>
              <a:rPr lang="ro-RO" dirty="0"/>
              <a:t>î</a:t>
            </a:r>
            <a:r>
              <a:rPr lang="fr-FR" dirty="0"/>
              <a:t>n </a:t>
            </a:r>
            <a:r>
              <a:rPr lang="fr-FR" dirty="0" err="1"/>
              <a:t>anul</a:t>
            </a:r>
            <a:r>
              <a:rPr lang="fr-FR" dirty="0"/>
              <a:t> 2025 </a:t>
            </a:r>
            <a:r>
              <a:rPr lang="fr-FR" dirty="0" err="1"/>
              <a:t>comparativ</a:t>
            </a:r>
            <a:r>
              <a:rPr lang="fr-FR" dirty="0"/>
              <a:t> </a:t>
            </a:r>
            <a:r>
              <a:rPr lang="fr-FR" dirty="0" err="1"/>
              <a:t>cu</a:t>
            </a:r>
            <a:r>
              <a:rPr lang="fr-FR" dirty="0"/>
              <a:t> </a:t>
            </a:r>
            <a:r>
              <a:rPr lang="fr-FR" dirty="0" err="1"/>
              <a:t>anul</a:t>
            </a:r>
            <a:r>
              <a:rPr lang="fr-FR" dirty="0"/>
              <a:t> 2024 (</a:t>
            </a:r>
            <a:r>
              <a:rPr lang="fr-FR" dirty="0" err="1"/>
              <a:t>valoare</a:t>
            </a:r>
            <a:r>
              <a:rPr lang="fr-FR" dirty="0"/>
              <a:t> </a:t>
            </a:r>
            <a:r>
              <a:rPr lang="fr-FR" dirty="0" err="1"/>
              <a:t>medie</a:t>
            </a:r>
            <a:r>
              <a:rPr lang="fr-FR" dirty="0"/>
              <a:t>=1.4974 mg ACE/</a:t>
            </a:r>
            <a:r>
              <a:rPr lang="fr-FR" dirty="0" err="1"/>
              <a:t>mL</a:t>
            </a:r>
            <a:r>
              <a:rPr lang="fr-FR" dirty="0"/>
              <a:t>), </a:t>
            </a:r>
            <a:r>
              <a:rPr lang="fr-FR" dirty="0" err="1"/>
              <a:t>comportament</a:t>
            </a:r>
            <a:r>
              <a:rPr lang="fr-FR" dirty="0"/>
              <a:t> </a:t>
            </a:r>
            <a:r>
              <a:rPr lang="fr-FR" dirty="0" err="1"/>
              <a:t>similar</a:t>
            </a:r>
            <a:r>
              <a:rPr lang="fr-FR" dirty="0"/>
              <a:t> </a:t>
            </a:r>
            <a:r>
              <a:rPr lang="ro-RO" dirty="0"/>
              <a:t>ș</a:t>
            </a:r>
            <a:r>
              <a:rPr lang="fr-FR" dirty="0"/>
              <a:t>i la </a:t>
            </a:r>
            <a:r>
              <a:rPr lang="fr-FR" b="1" dirty="0"/>
              <a:t>flavone </a:t>
            </a:r>
            <a:r>
              <a:rPr lang="fr-FR" dirty="0"/>
              <a:t>(</a:t>
            </a:r>
            <a:r>
              <a:rPr lang="fr-FR" dirty="0" err="1"/>
              <a:t>valoare</a:t>
            </a:r>
            <a:r>
              <a:rPr lang="fr-FR" dirty="0"/>
              <a:t> </a:t>
            </a:r>
            <a:r>
              <a:rPr lang="fr-FR" dirty="0" err="1"/>
              <a:t>medie</a:t>
            </a:r>
            <a:r>
              <a:rPr lang="fr-FR" dirty="0"/>
              <a:t>=0.4424 mg RE/</a:t>
            </a:r>
            <a:r>
              <a:rPr lang="fr-FR" dirty="0" err="1"/>
              <a:t>mL</a:t>
            </a:r>
            <a:r>
              <a:rPr lang="fr-FR" dirty="0"/>
              <a:t>), </a:t>
            </a:r>
            <a:r>
              <a:rPr lang="ro-RO" dirty="0"/>
              <a:t>î</a:t>
            </a:r>
            <a:r>
              <a:rPr lang="fr-FR" dirty="0"/>
              <a:t>n </a:t>
            </a:r>
            <a:r>
              <a:rPr lang="fr-FR" dirty="0" err="1"/>
              <a:t>schimb</a:t>
            </a:r>
            <a:r>
              <a:rPr lang="fr-FR" dirty="0"/>
              <a:t> la </a:t>
            </a:r>
            <a:r>
              <a:rPr lang="fr-FR" dirty="0" err="1"/>
              <a:t>Eletta</a:t>
            </a:r>
            <a:r>
              <a:rPr lang="fr-FR" dirty="0"/>
              <a:t> Campana s-au </a:t>
            </a:r>
            <a:r>
              <a:rPr lang="ro-RO" dirty="0"/>
              <a:t>î</a:t>
            </a:r>
            <a:r>
              <a:rPr lang="fr-FR" dirty="0" err="1"/>
              <a:t>nregistrat</a:t>
            </a:r>
            <a:r>
              <a:rPr lang="fr-FR" dirty="0"/>
              <a:t> concentra</a:t>
            </a:r>
            <a:r>
              <a:rPr lang="ro-RO" dirty="0"/>
              <a:t>ț</a:t>
            </a:r>
            <a:r>
              <a:rPr lang="fr-FR" dirty="0"/>
              <a:t>ii mai </a:t>
            </a:r>
            <a:r>
              <a:rPr lang="fr-FR" dirty="0" err="1"/>
              <a:t>mici</a:t>
            </a:r>
            <a:r>
              <a:rPr lang="fr-FR" dirty="0"/>
              <a:t>. </a:t>
            </a:r>
            <a:endParaRPr lang="ro-RO" dirty="0"/>
          </a:p>
          <a:p>
            <a:pPr algn="just"/>
            <a:r>
              <a:rPr lang="fr-FR" dirty="0" err="1"/>
              <a:t>Valorile</a:t>
            </a:r>
            <a:r>
              <a:rPr lang="fr-FR" dirty="0"/>
              <a:t> </a:t>
            </a:r>
            <a:r>
              <a:rPr lang="fr-FR" b="1" dirty="0" err="1"/>
              <a:t>activit</a:t>
            </a:r>
            <a:r>
              <a:rPr lang="ro-RO" b="1" dirty="0" err="1"/>
              <a:t>ăț</a:t>
            </a:r>
            <a:r>
              <a:rPr lang="fr-FR" b="1" dirty="0"/>
              <a:t>ii </a:t>
            </a:r>
            <a:r>
              <a:rPr lang="fr-FR" b="1" dirty="0" err="1"/>
              <a:t>antioxiante</a:t>
            </a:r>
            <a:r>
              <a:rPr lang="fr-FR" b="1" dirty="0"/>
              <a:t> </a:t>
            </a:r>
            <a:r>
              <a:rPr lang="fr-FR" dirty="0"/>
              <a:t>nu </a:t>
            </a:r>
            <a:r>
              <a:rPr lang="fr-FR" dirty="0" err="1"/>
              <a:t>difer</a:t>
            </a:r>
            <a:r>
              <a:rPr lang="ro-RO" dirty="0"/>
              <a:t>ă</a:t>
            </a:r>
            <a:r>
              <a:rPr lang="fr-FR" dirty="0"/>
              <a:t> </a:t>
            </a:r>
            <a:r>
              <a:rPr lang="fr-FR" dirty="0" err="1"/>
              <a:t>semnificativ</a:t>
            </a:r>
            <a:r>
              <a:rPr lang="fr-FR" dirty="0"/>
              <a:t> </a:t>
            </a:r>
            <a:r>
              <a:rPr lang="fr-FR" dirty="0" err="1"/>
              <a:t>dup</a:t>
            </a:r>
            <a:r>
              <a:rPr lang="ro-RO" dirty="0"/>
              <a:t>ă</a:t>
            </a:r>
            <a:r>
              <a:rPr lang="fr-FR" dirty="0"/>
              <a:t> un an de p</a:t>
            </a:r>
            <a:r>
              <a:rPr lang="ro-RO" dirty="0"/>
              <a:t>ă</a:t>
            </a:r>
            <a:r>
              <a:rPr lang="fr-FR" dirty="0" err="1"/>
              <a:t>strare</a:t>
            </a:r>
            <a:r>
              <a:rPr lang="fr-FR" dirty="0"/>
              <a:t> a </a:t>
            </a:r>
            <a:r>
              <a:rPr lang="fr-FR" dirty="0" err="1"/>
              <a:t>materialului</a:t>
            </a:r>
            <a:r>
              <a:rPr lang="fr-FR" dirty="0"/>
              <a:t> </a:t>
            </a:r>
            <a:r>
              <a:rPr lang="fr-FR" dirty="0" err="1"/>
              <a:t>vegetal</a:t>
            </a:r>
            <a:r>
              <a:rPr lang="fr-FR" dirty="0"/>
              <a:t> </a:t>
            </a:r>
            <a:r>
              <a:rPr lang="ro-RO" dirty="0"/>
              <a:t>î</a:t>
            </a:r>
            <a:r>
              <a:rPr lang="fr-FR" dirty="0"/>
              <a:t>n </a:t>
            </a:r>
            <a:r>
              <a:rPr lang="fr-FR" dirty="0" err="1"/>
              <a:t>condi</a:t>
            </a:r>
            <a:r>
              <a:rPr lang="ro-RO" dirty="0"/>
              <a:t>ț</a:t>
            </a:r>
            <a:r>
              <a:rPr lang="fr-FR" dirty="0"/>
              <a:t>ii optime, la </a:t>
            </a:r>
            <a:r>
              <a:rPr lang="fr-FR" dirty="0" err="1"/>
              <a:t>soiurile</a:t>
            </a:r>
            <a:r>
              <a:rPr lang="fr-FR" dirty="0"/>
              <a:t> rom</a:t>
            </a:r>
            <a:r>
              <a:rPr lang="ro-RO" dirty="0"/>
              <a:t>â</a:t>
            </a:r>
            <a:r>
              <a:rPr lang="fr-FR" dirty="0"/>
              <a:t>ne</a:t>
            </a:r>
            <a:r>
              <a:rPr lang="ro-RO" dirty="0"/>
              <a:t>ș</a:t>
            </a:r>
            <a:r>
              <a:rPr lang="fr-FR" dirty="0"/>
              <a:t>ti </a:t>
            </a:r>
            <a:r>
              <a:rPr lang="fr-FR" dirty="0" err="1"/>
              <a:t>fiind</a:t>
            </a:r>
            <a:r>
              <a:rPr lang="fr-FR" dirty="0"/>
              <a:t> mai mari </a:t>
            </a:r>
            <a:r>
              <a:rPr lang="fr-FR" dirty="0" err="1"/>
              <a:t>dec</a:t>
            </a:r>
            <a:r>
              <a:rPr lang="ro-RO" dirty="0"/>
              <a:t>â</a:t>
            </a:r>
            <a:r>
              <a:rPr lang="fr-FR" dirty="0"/>
              <a:t>t la </a:t>
            </a:r>
            <a:r>
              <a:rPr lang="fr-FR" dirty="0" err="1"/>
              <a:t>varietatea</a:t>
            </a:r>
            <a:r>
              <a:rPr lang="fr-FR" dirty="0"/>
              <a:t> </a:t>
            </a:r>
            <a:r>
              <a:rPr lang="en-US" dirty="0" err="1"/>
              <a:t>italian</a:t>
            </a:r>
            <a:r>
              <a:rPr lang="ro-RO" dirty="0"/>
              <a:t>ă</a:t>
            </a:r>
            <a:r>
              <a:rPr lang="en-US" dirty="0"/>
              <a:t>. </a:t>
            </a:r>
            <a:endParaRPr lang="ro-RO" dirty="0"/>
          </a:p>
        </p:txBody>
      </p:sp>
      <p:sp>
        <p:nvSpPr>
          <p:cNvPr id="4" name="TextBox 3">
            <a:extLst>
              <a:ext uri="{FF2B5EF4-FFF2-40B4-BE49-F238E27FC236}">
                <a16:creationId xmlns:a16="http://schemas.microsoft.com/office/drawing/2014/main" id="{8E50C12E-2215-E1EB-9A9A-E90AF67AA960}"/>
              </a:ext>
            </a:extLst>
          </p:cNvPr>
          <p:cNvSpPr txBox="1"/>
          <p:nvPr/>
        </p:nvSpPr>
        <p:spPr>
          <a:xfrm>
            <a:off x="677333" y="215913"/>
            <a:ext cx="9002243" cy="907941"/>
          </a:xfrm>
          <a:prstGeom prst="rect">
            <a:avLst/>
          </a:prstGeom>
          <a:noFill/>
        </p:spPr>
        <p:txBody>
          <a:bodyPr wrap="square">
            <a:spAutoFit/>
          </a:bodyPr>
          <a:lstStyle/>
          <a:p>
            <a:r>
              <a:rPr lang="en-US" sz="2400" b="1" dirty="0" err="1">
                <a:solidFill>
                  <a:srgbClr val="92D050"/>
                </a:solidFill>
              </a:rPr>
              <a:t>Caracterizarea</a:t>
            </a:r>
            <a:r>
              <a:rPr lang="en-US" sz="2400" b="1" dirty="0">
                <a:solidFill>
                  <a:srgbClr val="92D050"/>
                </a:solidFill>
              </a:rPr>
              <a:t> </a:t>
            </a:r>
            <a:r>
              <a:rPr lang="en-US" sz="2400" b="1" dirty="0" err="1">
                <a:solidFill>
                  <a:srgbClr val="92D050"/>
                </a:solidFill>
              </a:rPr>
              <a:t>biochimic</a:t>
            </a:r>
            <a:r>
              <a:rPr lang="ro-RO" sz="2400" b="1" dirty="0">
                <a:solidFill>
                  <a:srgbClr val="92D050"/>
                </a:solidFill>
              </a:rPr>
              <a:t>ă</a:t>
            </a:r>
            <a:r>
              <a:rPr lang="en-US" sz="2400" b="1" dirty="0">
                <a:solidFill>
                  <a:srgbClr val="92D050"/>
                </a:solidFill>
              </a:rPr>
              <a:t> a p</a:t>
            </a:r>
            <a:r>
              <a:rPr lang="ro-RO" sz="2400" b="1" dirty="0">
                <a:solidFill>
                  <a:srgbClr val="92D050"/>
                </a:solidFill>
              </a:rPr>
              <a:t>ă</a:t>
            </a:r>
            <a:r>
              <a:rPr lang="en-US" sz="2400" b="1" dirty="0">
                <a:solidFill>
                  <a:srgbClr val="92D050"/>
                </a:solidFill>
              </a:rPr>
              <a:t>r</a:t>
            </a:r>
            <a:r>
              <a:rPr lang="ro-RO" sz="2400" b="1" dirty="0">
                <a:solidFill>
                  <a:srgbClr val="92D050"/>
                </a:solidFill>
              </a:rPr>
              <a:t>ț</a:t>
            </a:r>
            <a:r>
              <a:rPr lang="en-US" sz="2400" b="1" dirty="0" err="1">
                <a:solidFill>
                  <a:srgbClr val="92D050"/>
                </a:solidFill>
              </a:rPr>
              <a:t>ilor</a:t>
            </a:r>
            <a:r>
              <a:rPr lang="en-US" sz="2400" b="1" dirty="0">
                <a:solidFill>
                  <a:srgbClr val="92D050"/>
                </a:solidFill>
              </a:rPr>
              <a:t> </a:t>
            </a:r>
            <a:r>
              <a:rPr lang="en-US" sz="2400" b="1" dirty="0" err="1">
                <a:solidFill>
                  <a:srgbClr val="92D050"/>
                </a:solidFill>
              </a:rPr>
              <a:t>aeriene</a:t>
            </a:r>
            <a:endParaRPr lang="ro-RO" sz="2400" dirty="0">
              <a:solidFill>
                <a:srgbClr val="92D050"/>
              </a:solidFill>
            </a:endParaRPr>
          </a:p>
          <a:p>
            <a:pPr marL="0" marR="100260" indent="0" algn="l">
              <a:spcBef>
                <a:spcPts val="600"/>
              </a:spcBef>
              <a:buNone/>
            </a:pPr>
            <a:endParaRPr lang="en-US" sz="2400" i="0" u="none" strike="noStrike" baseline="0" dirty="0">
              <a:solidFill>
                <a:srgbClr val="92D050"/>
              </a:solidFill>
              <a:latin typeface="+mj-lt"/>
            </a:endParaRPr>
          </a:p>
        </p:txBody>
      </p:sp>
      <p:pic>
        <p:nvPicPr>
          <p:cNvPr id="5" name="Picture 4">
            <a:extLst>
              <a:ext uri="{FF2B5EF4-FFF2-40B4-BE49-F238E27FC236}">
                <a16:creationId xmlns:a16="http://schemas.microsoft.com/office/drawing/2014/main" id="{206EE40B-A49D-9D03-7108-A9AE08E9D771}"/>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436178" y="4155392"/>
            <a:ext cx="4098437" cy="2463120"/>
          </a:xfrm>
          <a:prstGeom prst="rect">
            <a:avLst/>
          </a:prstGeom>
          <a:noFill/>
        </p:spPr>
      </p:pic>
      <p:sp>
        <p:nvSpPr>
          <p:cNvPr id="6" name="TextBox 5">
            <a:extLst>
              <a:ext uri="{FF2B5EF4-FFF2-40B4-BE49-F238E27FC236}">
                <a16:creationId xmlns:a16="http://schemas.microsoft.com/office/drawing/2014/main" id="{45DE0243-8B3A-CBE2-C9F5-4EBC62BEDC02}"/>
              </a:ext>
            </a:extLst>
          </p:cNvPr>
          <p:cNvSpPr txBox="1"/>
          <p:nvPr/>
        </p:nvSpPr>
        <p:spPr>
          <a:xfrm>
            <a:off x="10682514" y="5146433"/>
            <a:ext cx="1423779" cy="1384995"/>
          </a:xfrm>
          <a:prstGeom prst="rect">
            <a:avLst/>
          </a:prstGeom>
          <a:noFill/>
        </p:spPr>
        <p:txBody>
          <a:bodyPr wrap="square" rtlCol="0">
            <a:spAutoFit/>
          </a:bodyPr>
          <a:lstStyle/>
          <a:p>
            <a:r>
              <a:rPr lang="en-US" sz="1400" dirty="0" err="1"/>
              <a:t>Activitatea</a:t>
            </a:r>
            <a:r>
              <a:rPr lang="en-US" sz="1400" dirty="0"/>
              <a:t> antioxidant</a:t>
            </a:r>
            <a:r>
              <a:rPr lang="ro-RO" sz="1400" dirty="0"/>
              <a:t>ă</a:t>
            </a:r>
            <a:r>
              <a:rPr lang="en-US" sz="1400" dirty="0"/>
              <a:t> a </a:t>
            </a:r>
            <a:r>
              <a:rPr lang="en-US" sz="1400" dirty="0" err="1"/>
              <a:t>extractelor</a:t>
            </a:r>
            <a:r>
              <a:rPr lang="en-US" sz="1400" dirty="0"/>
              <a:t> de c</a:t>
            </a:r>
            <a:r>
              <a:rPr lang="ro-RO" sz="1400" dirty="0"/>
              <a:t>â</a:t>
            </a:r>
            <a:r>
              <a:rPr lang="en-US" sz="1400" dirty="0"/>
              <a:t>nep</a:t>
            </a:r>
            <a:r>
              <a:rPr lang="ro-RO" sz="1400" dirty="0"/>
              <a:t>ă</a:t>
            </a:r>
            <a:r>
              <a:rPr lang="en-US" sz="1400" dirty="0"/>
              <a:t> </a:t>
            </a:r>
            <a:r>
              <a:rPr lang="en-US" sz="1400" dirty="0" err="1"/>
              <a:t>analizate</a:t>
            </a:r>
            <a:r>
              <a:rPr lang="en-US" sz="1400" dirty="0"/>
              <a:t> </a:t>
            </a:r>
            <a:r>
              <a:rPr lang="en-US" sz="1400" dirty="0" err="1"/>
              <a:t>prin</a:t>
            </a:r>
            <a:r>
              <a:rPr lang="en-US" sz="1400" dirty="0"/>
              <a:t> </a:t>
            </a:r>
            <a:r>
              <a:rPr lang="en-US" sz="1400" dirty="0" err="1"/>
              <a:t>metoda</a:t>
            </a:r>
            <a:r>
              <a:rPr lang="en-US" sz="1400" dirty="0"/>
              <a:t> DPPH</a:t>
            </a:r>
            <a:endParaRPr lang="ro-RO" sz="1400" dirty="0"/>
          </a:p>
        </p:txBody>
      </p:sp>
    </p:spTree>
    <p:extLst>
      <p:ext uri="{BB962C8B-B14F-4D97-AF65-F5344CB8AC3E}">
        <p14:creationId xmlns:p14="http://schemas.microsoft.com/office/powerpoint/2010/main" val="280443458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5909EB3-2ED7-78B7-D947-59B05080ED4E}"/>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6236B68B-8023-B38C-B499-0F6BB71DD0E0}"/>
              </a:ext>
            </a:extLst>
          </p:cNvPr>
          <p:cNvPicPr>
            <a:picLocks noChangeAspect="1"/>
          </p:cNvPicPr>
          <p:nvPr/>
        </p:nvPicPr>
        <p:blipFill>
          <a:blip r:embed="rId2">
            <a:lum bright="70000" contrast="-70000"/>
            <a:extLst>
              <a:ext uri="{28A0092B-C50C-407E-A947-70E740481C1C}">
                <a14:useLocalDpi xmlns:a14="http://schemas.microsoft.com/office/drawing/2010/main" val="0"/>
              </a:ext>
            </a:extLst>
          </a:blip>
          <a:stretch>
            <a:fillRect/>
          </a:stretch>
        </p:blipFill>
        <p:spPr>
          <a:xfrm rot="21351887">
            <a:off x="2531443" y="1428790"/>
            <a:ext cx="4948437" cy="4594977"/>
          </a:xfrm>
          <a:prstGeom prst="rect">
            <a:avLst/>
          </a:prstGeom>
          <a:ln>
            <a:noFill/>
          </a:ln>
          <a:effectLst>
            <a:softEdge rad="112500"/>
          </a:effectLst>
        </p:spPr>
      </p:pic>
      <p:sp>
        <p:nvSpPr>
          <p:cNvPr id="2" name="Content Placeholder 2">
            <a:extLst>
              <a:ext uri="{FF2B5EF4-FFF2-40B4-BE49-F238E27FC236}">
                <a16:creationId xmlns:a16="http://schemas.microsoft.com/office/drawing/2014/main" id="{D301DDE4-22F9-AFA3-E31A-6BBAA68007CD}"/>
              </a:ext>
            </a:extLst>
          </p:cNvPr>
          <p:cNvSpPr>
            <a:spLocks noGrp="1"/>
          </p:cNvSpPr>
          <p:nvPr>
            <p:ph idx="1"/>
          </p:nvPr>
        </p:nvSpPr>
        <p:spPr>
          <a:xfrm>
            <a:off x="377372" y="1113635"/>
            <a:ext cx="11669486" cy="5528452"/>
          </a:xfrm>
        </p:spPr>
        <p:txBody>
          <a:bodyPr numCol="2" spcCol="360000">
            <a:noAutofit/>
          </a:bodyPr>
          <a:lstStyle/>
          <a:p>
            <a:pPr algn="just"/>
            <a:r>
              <a:rPr lang="fr-FR" b="1" dirty="0" err="1"/>
              <a:t>Semin</a:t>
            </a:r>
            <a:r>
              <a:rPr lang="ro-RO" b="1" dirty="0"/>
              <a:t>ț</a:t>
            </a:r>
            <a:r>
              <a:rPr lang="fr-FR" b="1" dirty="0" err="1"/>
              <a:t>ele</a:t>
            </a:r>
            <a:r>
              <a:rPr lang="fr-FR" dirty="0"/>
              <a:t> </a:t>
            </a:r>
            <a:r>
              <a:rPr lang="fr-FR" dirty="0" err="1"/>
              <a:t>recoltate</a:t>
            </a:r>
            <a:r>
              <a:rPr lang="fr-FR" dirty="0"/>
              <a:t> de la </a:t>
            </a:r>
            <a:r>
              <a:rPr lang="fr-FR" dirty="0" err="1"/>
              <a:t>soiul</a:t>
            </a:r>
            <a:r>
              <a:rPr lang="fr-FR" dirty="0"/>
              <a:t> </a:t>
            </a:r>
            <a:r>
              <a:rPr lang="fr-FR" dirty="0" err="1"/>
              <a:t>Secuieni-Jubileu</a:t>
            </a:r>
            <a:r>
              <a:rPr lang="fr-FR" dirty="0"/>
              <a:t> au </a:t>
            </a:r>
            <a:r>
              <a:rPr lang="fr-FR" dirty="0" err="1"/>
              <a:t>fost</a:t>
            </a:r>
            <a:r>
              <a:rPr lang="fr-FR" dirty="0"/>
              <a:t> </a:t>
            </a:r>
            <a:r>
              <a:rPr lang="fr-FR" b="1" dirty="0" err="1"/>
              <a:t>procesate</a:t>
            </a:r>
            <a:r>
              <a:rPr lang="fr-FR" dirty="0"/>
              <a:t> la </a:t>
            </a:r>
            <a:r>
              <a:rPr lang="fr-FR" dirty="0" err="1"/>
              <a:t>la</a:t>
            </a:r>
            <a:r>
              <a:rPr lang="fr-FR" dirty="0"/>
              <a:t> SC </a:t>
            </a:r>
            <a:r>
              <a:rPr lang="fr-FR" dirty="0" err="1"/>
              <a:t>Canah</a:t>
            </a:r>
            <a:r>
              <a:rPr lang="fr-FR" dirty="0"/>
              <a:t> International SRL, </a:t>
            </a:r>
            <a:r>
              <a:rPr lang="fr-FR" dirty="0" err="1"/>
              <a:t>din</a:t>
            </a:r>
            <a:r>
              <a:rPr lang="fr-FR" dirty="0"/>
              <a:t> </a:t>
            </a:r>
            <a:r>
              <a:rPr lang="fr-FR" dirty="0" err="1"/>
              <a:t>cele</a:t>
            </a:r>
            <a:r>
              <a:rPr lang="fr-FR" dirty="0"/>
              <a:t> </a:t>
            </a:r>
            <a:r>
              <a:rPr lang="fr-FR" b="1" dirty="0"/>
              <a:t>100 kg</a:t>
            </a:r>
            <a:r>
              <a:rPr lang="fr-FR" dirty="0"/>
              <a:t> de </a:t>
            </a:r>
            <a:r>
              <a:rPr lang="fr-FR" dirty="0" err="1"/>
              <a:t>semin</a:t>
            </a:r>
            <a:r>
              <a:rPr lang="ro-RO" dirty="0"/>
              <a:t>ț</a:t>
            </a:r>
            <a:r>
              <a:rPr lang="fr-FR" dirty="0"/>
              <a:t>e </a:t>
            </a:r>
            <a:r>
              <a:rPr lang="fr-FR" dirty="0" err="1"/>
              <a:t>furnizate</a:t>
            </a:r>
            <a:r>
              <a:rPr lang="fr-FR" dirty="0"/>
              <a:t> de SCDA </a:t>
            </a:r>
            <a:r>
              <a:rPr lang="fr-FR" dirty="0" err="1"/>
              <a:t>Secuieni</a:t>
            </a:r>
            <a:r>
              <a:rPr lang="fr-FR" dirty="0"/>
              <a:t> </a:t>
            </a:r>
            <a:r>
              <a:rPr lang="fr-FR" dirty="0" err="1"/>
              <a:t>ob</a:t>
            </a:r>
            <a:r>
              <a:rPr lang="ro-RO" dirty="0"/>
              <a:t>ț</a:t>
            </a:r>
            <a:r>
              <a:rPr lang="fr-FR" dirty="0"/>
              <a:t>in</a:t>
            </a:r>
            <a:r>
              <a:rPr lang="ro-RO" dirty="0"/>
              <a:t>â</a:t>
            </a:r>
            <a:r>
              <a:rPr lang="fr-FR" dirty="0" err="1"/>
              <a:t>ndu</a:t>
            </a:r>
            <a:r>
              <a:rPr lang="fr-FR" dirty="0"/>
              <a:t>-se: 5.5 kg </a:t>
            </a:r>
            <a:r>
              <a:rPr lang="fr-FR" dirty="0" err="1"/>
              <a:t>semin</a:t>
            </a:r>
            <a:r>
              <a:rPr lang="ro-RO" dirty="0"/>
              <a:t>ț</a:t>
            </a:r>
            <a:r>
              <a:rPr lang="fr-FR" dirty="0"/>
              <a:t>e </a:t>
            </a:r>
            <a:r>
              <a:rPr lang="fr-FR" dirty="0" err="1"/>
              <a:t>decorticate</a:t>
            </a:r>
            <a:r>
              <a:rPr lang="fr-FR" dirty="0"/>
              <a:t>, 14 kg </a:t>
            </a:r>
            <a:r>
              <a:rPr lang="fr-FR" dirty="0" err="1"/>
              <a:t>ulei</a:t>
            </a:r>
            <a:r>
              <a:rPr lang="fr-FR" dirty="0"/>
              <a:t> de c</a:t>
            </a:r>
            <a:r>
              <a:rPr lang="ro-RO" noProof="0" dirty="0"/>
              <a:t>â</a:t>
            </a:r>
            <a:r>
              <a:rPr lang="fr-FR" dirty="0" err="1"/>
              <a:t>nep</a:t>
            </a:r>
            <a:r>
              <a:rPr lang="ro-RO" dirty="0"/>
              <a:t>ă</a:t>
            </a:r>
            <a:r>
              <a:rPr lang="fr-FR" dirty="0"/>
              <a:t>; 19.5 kg </a:t>
            </a:r>
            <a:r>
              <a:rPr lang="fr-FR" dirty="0" err="1"/>
              <a:t>pudr</a:t>
            </a:r>
            <a:r>
              <a:rPr lang="ro-RO" dirty="0"/>
              <a:t>ă</a:t>
            </a:r>
            <a:r>
              <a:rPr lang="fr-FR" dirty="0"/>
              <a:t> </a:t>
            </a:r>
            <a:r>
              <a:rPr lang="fr-FR" dirty="0" err="1"/>
              <a:t>proteic</a:t>
            </a:r>
            <a:r>
              <a:rPr lang="ro-RO" dirty="0"/>
              <a:t>ă</a:t>
            </a:r>
            <a:r>
              <a:rPr lang="fr-FR" dirty="0"/>
              <a:t>; 38.7 kg </a:t>
            </a:r>
            <a:r>
              <a:rPr lang="fr-FR" dirty="0" err="1"/>
              <a:t>fibr</a:t>
            </a:r>
            <a:r>
              <a:rPr lang="ro-RO" dirty="0"/>
              <a:t>ă</a:t>
            </a:r>
            <a:r>
              <a:rPr lang="fr-FR" dirty="0"/>
              <a:t> de c</a:t>
            </a:r>
            <a:r>
              <a:rPr lang="ro-RO" dirty="0"/>
              <a:t>â</a:t>
            </a:r>
            <a:r>
              <a:rPr lang="fr-FR" dirty="0" err="1"/>
              <a:t>nep</a:t>
            </a:r>
            <a:r>
              <a:rPr lang="ro-RO" dirty="0"/>
              <a:t>ă</a:t>
            </a:r>
            <a:r>
              <a:rPr lang="fr-FR" dirty="0"/>
              <a:t>; 6.3 kg „fines” (</a:t>
            </a:r>
            <a:r>
              <a:rPr lang="fr-FR" dirty="0" err="1"/>
              <a:t>fibra</a:t>
            </a:r>
            <a:r>
              <a:rPr lang="fr-FR" dirty="0"/>
              <a:t> </a:t>
            </a:r>
            <a:r>
              <a:rPr lang="fr-FR" dirty="0" err="1"/>
              <a:t>fina</a:t>
            </a:r>
            <a:r>
              <a:rPr lang="fr-FR" dirty="0"/>
              <a:t>) s</a:t>
            </a:r>
            <a:r>
              <a:rPr lang="ro-RO" dirty="0"/>
              <a:t>ș</a:t>
            </a:r>
            <a:r>
              <a:rPr lang="fr-FR" dirty="0"/>
              <a:t>i 7.5 kg </a:t>
            </a:r>
            <a:r>
              <a:rPr lang="fr-FR" dirty="0" err="1"/>
              <a:t>coji</a:t>
            </a:r>
            <a:r>
              <a:rPr lang="fr-FR" dirty="0"/>
              <a:t>. </a:t>
            </a:r>
            <a:endParaRPr lang="ro-RO" dirty="0"/>
          </a:p>
          <a:p>
            <a:pPr algn="just"/>
            <a:r>
              <a:rPr lang="fr-FR" b="1" dirty="0" err="1"/>
              <a:t>Semin</a:t>
            </a:r>
            <a:r>
              <a:rPr lang="ro-RO" b="1" noProof="0" dirty="0"/>
              <a:t>ț</a:t>
            </a:r>
            <a:r>
              <a:rPr lang="fr-FR" b="1" dirty="0" err="1"/>
              <a:t>ele</a:t>
            </a:r>
            <a:r>
              <a:rPr lang="fr-FR" b="1" dirty="0"/>
              <a:t> </a:t>
            </a:r>
            <a:r>
              <a:rPr lang="fr-FR" b="1" dirty="0" err="1"/>
              <a:t>decorticate</a:t>
            </a:r>
            <a:r>
              <a:rPr lang="fr-FR" dirty="0"/>
              <a:t> </a:t>
            </a:r>
            <a:r>
              <a:rPr lang="fr-FR" dirty="0" err="1"/>
              <a:t>sunt</a:t>
            </a:r>
            <a:r>
              <a:rPr lang="fr-FR" dirty="0"/>
              <a:t> </a:t>
            </a:r>
            <a:r>
              <a:rPr lang="fr-FR" dirty="0" err="1"/>
              <a:t>bogate</a:t>
            </a:r>
            <a:r>
              <a:rPr lang="fr-FR" dirty="0"/>
              <a:t> </a:t>
            </a:r>
            <a:r>
              <a:rPr lang="ro-RO" dirty="0"/>
              <a:t>î</a:t>
            </a:r>
            <a:r>
              <a:rPr lang="fr-FR" dirty="0"/>
              <a:t>n </a:t>
            </a:r>
            <a:r>
              <a:rPr lang="fr-FR" dirty="0" err="1"/>
              <a:t>proteine</a:t>
            </a:r>
            <a:r>
              <a:rPr lang="fr-FR" dirty="0"/>
              <a:t>, </a:t>
            </a:r>
            <a:r>
              <a:rPr lang="fr-FR" dirty="0" err="1"/>
              <a:t>acizi</a:t>
            </a:r>
            <a:r>
              <a:rPr lang="fr-FR" dirty="0"/>
              <a:t> </a:t>
            </a:r>
            <a:r>
              <a:rPr lang="fr-FR" dirty="0" err="1"/>
              <a:t>gra</a:t>
            </a:r>
            <a:r>
              <a:rPr lang="ro-RO" dirty="0"/>
              <a:t>ș</a:t>
            </a:r>
            <a:r>
              <a:rPr lang="fr-FR" dirty="0"/>
              <a:t>i </a:t>
            </a:r>
            <a:r>
              <a:rPr lang="fr-FR" dirty="0" err="1"/>
              <a:t>polinesaturati</a:t>
            </a:r>
            <a:r>
              <a:rPr lang="fr-FR" dirty="0"/>
              <a:t> </a:t>
            </a:r>
            <a:r>
              <a:rPr lang="ro-RO" dirty="0"/>
              <a:t>ș</a:t>
            </a:r>
            <a:r>
              <a:rPr lang="fr-FR" dirty="0"/>
              <a:t>i fibre, </a:t>
            </a:r>
            <a:r>
              <a:rPr lang="ro-RO" dirty="0"/>
              <a:t>î</a:t>
            </a:r>
            <a:r>
              <a:rPr lang="fr-FR" dirty="0"/>
              <a:t>n </a:t>
            </a:r>
            <a:r>
              <a:rPr lang="fr-FR" dirty="0" err="1"/>
              <a:t>minerale</a:t>
            </a:r>
            <a:r>
              <a:rPr lang="fr-FR" dirty="0"/>
              <a:t> (K, P, Mg, Fe, Cu, Mn si Zn) si vitamine (B1, B3, B6 si E), av</a:t>
            </a:r>
            <a:r>
              <a:rPr lang="ro-RO" dirty="0"/>
              <a:t>â</a:t>
            </a:r>
            <a:r>
              <a:rPr lang="fr-FR" dirty="0"/>
              <a:t>d un con</a:t>
            </a:r>
            <a:r>
              <a:rPr lang="ro-RO" dirty="0"/>
              <a:t>ț</a:t>
            </a:r>
            <a:r>
              <a:rPr lang="fr-FR" dirty="0" err="1"/>
              <a:t>inut</a:t>
            </a:r>
            <a:r>
              <a:rPr lang="fr-FR" dirty="0"/>
              <a:t> sc</a:t>
            </a:r>
            <a:r>
              <a:rPr lang="ro-RO" dirty="0"/>
              <a:t>ă</a:t>
            </a:r>
            <a:r>
              <a:rPr lang="fr-FR" dirty="0"/>
              <a:t>zut de </a:t>
            </a:r>
            <a:r>
              <a:rPr lang="fr-FR" dirty="0" err="1"/>
              <a:t>zaharuri</a:t>
            </a:r>
            <a:r>
              <a:rPr lang="fr-FR" dirty="0"/>
              <a:t>. </a:t>
            </a:r>
            <a:endParaRPr lang="ro-RO" dirty="0"/>
          </a:p>
          <a:p>
            <a:pPr algn="just"/>
            <a:r>
              <a:rPr lang="fr-FR" b="1" dirty="0" err="1"/>
              <a:t>Pudra</a:t>
            </a:r>
            <a:r>
              <a:rPr lang="fr-FR" b="1" dirty="0"/>
              <a:t> </a:t>
            </a:r>
            <a:r>
              <a:rPr lang="fr-FR" b="1" dirty="0" err="1"/>
              <a:t>proteic</a:t>
            </a:r>
            <a:r>
              <a:rPr lang="ro-RO" b="1" dirty="0"/>
              <a:t>ă</a:t>
            </a:r>
            <a:r>
              <a:rPr lang="fr-FR" dirty="0"/>
              <a:t> </a:t>
            </a:r>
            <a:r>
              <a:rPr lang="fr-FR" dirty="0" err="1"/>
              <a:t>ob</a:t>
            </a:r>
            <a:r>
              <a:rPr lang="ro-RO" dirty="0"/>
              <a:t>ț</a:t>
            </a:r>
            <a:r>
              <a:rPr lang="fr-FR" dirty="0" err="1"/>
              <a:t>inut</a:t>
            </a:r>
            <a:r>
              <a:rPr lang="ro-RO" dirty="0"/>
              <a:t>ă</a:t>
            </a:r>
            <a:r>
              <a:rPr lang="fr-FR" dirty="0"/>
              <a:t> </a:t>
            </a:r>
            <a:r>
              <a:rPr lang="fr-FR" dirty="0" err="1"/>
              <a:t>din</a:t>
            </a:r>
            <a:r>
              <a:rPr lang="fr-FR" dirty="0"/>
              <a:t> </a:t>
            </a:r>
            <a:r>
              <a:rPr lang="ro-RO" dirty="0"/>
              <a:t>ș</a:t>
            </a:r>
            <a:r>
              <a:rPr lang="fr-FR" dirty="0" err="1"/>
              <a:t>rotul</a:t>
            </a:r>
            <a:r>
              <a:rPr lang="fr-FR" dirty="0"/>
              <a:t> m</a:t>
            </a:r>
            <a:r>
              <a:rPr lang="ro-RO" dirty="0"/>
              <a:t>ă</a:t>
            </a:r>
            <a:r>
              <a:rPr lang="fr-FR" dirty="0" err="1"/>
              <a:t>cinat</a:t>
            </a:r>
            <a:r>
              <a:rPr lang="fr-FR" dirty="0"/>
              <a:t> este mai </a:t>
            </a:r>
            <a:r>
              <a:rPr lang="fr-FR" dirty="0" err="1"/>
              <a:t>bogat</a:t>
            </a:r>
            <a:r>
              <a:rPr lang="ro-RO" dirty="0"/>
              <a:t>ă</a:t>
            </a:r>
            <a:r>
              <a:rPr lang="fr-FR" dirty="0"/>
              <a:t> </a:t>
            </a:r>
            <a:r>
              <a:rPr lang="fr-FR" dirty="0" err="1"/>
              <a:t>dec</a:t>
            </a:r>
            <a:r>
              <a:rPr lang="ro-RO" dirty="0"/>
              <a:t>â</a:t>
            </a:r>
            <a:r>
              <a:rPr lang="fr-FR" dirty="0"/>
              <a:t>t </a:t>
            </a:r>
            <a:r>
              <a:rPr lang="fr-FR" dirty="0" err="1"/>
              <a:t>semin</a:t>
            </a:r>
            <a:r>
              <a:rPr lang="ro-RO" dirty="0"/>
              <a:t>ț</a:t>
            </a:r>
            <a:r>
              <a:rPr lang="fr-FR" dirty="0" err="1"/>
              <a:t>ele</a:t>
            </a:r>
            <a:r>
              <a:rPr lang="fr-FR" dirty="0"/>
              <a:t> </a:t>
            </a:r>
            <a:r>
              <a:rPr lang="ro-RO" dirty="0"/>
              <a:t>î</a:t>
            </a:r>
            <a:r>
              <a:rPr lang="fr-FR" dirty="0"/>
              <a:t>n: </a:t>
            </a:r>
            <a:r>
              <a:rPr lang="fr-FR" dirty="0" err="1"/>
              <a:t>proteine</a:t>
            </a:r>
            <a:r>
              <a:rPr lang="fr-FR" dirty="0"/>
              <a:t>, fibre, </a:t>
            </a:r>
            <a:r>
              <a:rPr lang="fr-FR" dirty="0" err="1"/>
              <a:t>minerale</a:t>
            </a:r>
            <a:r>
              <a:rPr lang="fr-FR" dirty="0"/>
              <a:t> s</a:t>
            </a:r>
            <a:r>
              <a:rPr lang="ro-RO" dirty="0"/>
              <a:t>ș</a:t>
            </a:r>
            <a:r>
              <a:rPr lang="fr-FR" dirty="0"/>
              <a:t>i vitamine. </a:t>
            </a:r>
            <a:r>
              <a:rPr lang="fr-FR" dirty="0" err="1"/>
              <a:t>Profilul</a:t>
            </a:r>
            <a:r>
              <a:rPr lang="fr-FR" dirty="0"/>
              <a:t> de </a:t>
            </a:r>
            <a:r>
              <a:rPr lang="fr-FR" dirty="0" err="1"/>
              <a:t>aminoacizi</a:t>
            </a:r>
            <a:r>
              <a:rPr lang="fr-FR" dirty="0"/>
              <a:t> </a:t>
            </a:r>
            <a:r>
              <a:rPr lang="fr-FR" dirty="0" err="1"/>
              <a:t>atest</a:t>
            </a:r>
            <a:r>
              <a:rPr lang="ro-RO" dirty="0"/>
              <a:t>ă</a:t>
            </a:r>
            <a:r>
              <a:rPr lang="fr-FR" dirty="0"/>
              <a:t> </a:t>
            </a:r>
            <a:r>
              <a:rPr lang="fr-FR" dirty="0" err="1"/>
              <a:t>prezen</a:t>
            </a:r>
            <a:r>
              <a:rPr lang="ro-RO" dirty="0"/>
              <a:t>ț</a:t>
            </a:r>
            <a:r>
              <a:rPr lang="fr-FR" dirty="0"/>
              <a:t>a a 17 </a:t>
            </a:r>
            <a:r>
              <a:rPr lang="fr-FR" dirty="0" err="1"/>
              <a:t>aminoacizi</a:t>
            </a:r>
            <a:r>
              <a:rPr lang="fr-FR" dirty="0"/>
              <a:t> (</a:t>
            </a:r>
            <a:r>
              <a:rPr lang="fr-FR" dirty="0" err="1"/>
              <a:t>dintre</a:t>
            </a:r>
            <a:r>
              <a:rPr lang="fr-FR" dirty="0"/>
              <a:t> care 7 </a:t>
            </a:r>
            <a:r>
              <a:rPr lang="fr-FR" dirty="0" err="1"/>
              <a:t>aminoacizi</a:t>
            </a:r>
            <a:r>
              <a:rPr lang="fr-FR" dirty="0"/>
              <a:t> </a:t>
            </a:r>
            <a:r>
              <a:rPr lang="fr-FR" dirty="0" err="1"/>
              <a:t>esen</a:t>
            </a:r>
            <a:r>
              <a:rPr lang="ro-RO" dirty="0"/>
              <a:t>ț</a:t>
            </a:r>
            <a:r>
              <a:rPr lang="fr-FR" dirty="0" err="1"/>
              <a:t>iali</a:t>
            </a:r>
            <a:r>
              <a:rPr lang="fr-FR" dirty="0"/>
              <a:t>),</a:t>
            </a:r>
            <a:r>
              <a:rPr lang="fr-FR" dirty="0" err="1"/>
              <a:t>iar</a:t>
            </a:r>
            <a:r>
              <a:rPr lang="fr-FR" dirty="0"/>
              <a:t> </a:t>
            </a:r>
            <a:r>
              <a:rPr lang="fr-FR" dirty="0" err="1"/>
              <a:t>biotina</a:t>
            </a:r>
            <a:r>
              <a:rPr lang="fr-FR" dirty="0"/>
              <a:t> (15.3 µg/100g), </a:t>
            </a:r>
            <a:r>
              <a:rPr lang="fr-FR" dirty="0" err="1"/>
              <a:t>acidul</a:t>
            </a:r>
            <a:r>
              <a:rPr lang="fr-FR" dirty="0"/>
              <a:t> </a:t>
            </a:r>
            <a:r>
              <a:rPr lang="fr-FR" dirty="0" err="1"/>
              <a:t>folic</a:t>
            </a:r>
            <a:r>
              <a:rPr lang="fr-FR" dirty="0"/>
              <a:t> (51.6 µg/100g) </a:t>
            </a:r>
            <a:r>
              <a:rPr lang="ro-RO" dirty="0"/>
              <a:t>ș</a:t>
            </a:r>
            <a:r>
              <a:rPr lang="fr-FR" dirty="0"/>
              <a:t>i </a:t>
            </a:r>
            <a:r>
              <a:rPr lang="en-US" dirty="0"/>
              <a:t>β</a:t>
            </a:r>
            <a:r>
              <a:rPr lang="fr-FR" dirty="0"/>
              <a:t>-</a:t>
            </a:r>
            <a:r>
              <a:rPr lang="fr-FR" dirty="0" err="1"/>
              <a:t>carotenoizii</a:t>
            </a:r>
            <a:r>
              <a:rPr lang="fr-FR" dirty="0"/>
              <a:t> (</a:t>
            </a:r>
            <a:r>
              <a:rPr lang="fr-FR" dirty="0" err="1"/>
              <a:t>sub</a:t>
            </a:r>
            <a:r>
              <a:rPr lang="fr-FR" dirty="0"/>
              <a:t> 5 µg/100g) </a:t>
            </a:r>
            <a:r>
              <a:rPr lang="fr-FR" dirty="0" err="1"/>
              <a:t>confirm</a:t>
            </a:r>
            <a:r>
              <a:rPr lang="ro-RO" dirty="0"/>
              <a:t>ă</a:t>
            </a:r>
            <a:r>
              <a:rPr lang="fr-FR" dirty="0"/>
              <a:t> </a:t>
            </a:r>
            <a:r>
              <a:rPr lang="fr-FR" dirty="0" err="1"/>
              <a:t>valoarea</a:t>
            </a:r>
            <a:r>
              <a:rPr lang="fr-FR" dirty="0"/>
              <a:t> nutri</a:t>
            </a:r>
            <a:r>
              <a:rPr lang="ro-RO" dirty="0"/>
              <a:t>ț</a:t>
            </a:r>
            <a:r>
              <a:rPr lang="fr-FR" dirty="0" err="1"/>
              <a:t>ional</a:t>
            </a:r>
            <a:r>
              <a:rPr lang="ro-RO" dirty="0"/>
              <a:t>ă</a:t>
            </a:r>
            <a:r>
              <a:rPr lang="fr-FR" dirty="0"/>
              <a:t> </a:t>
            </a:r>
            <a:r>
              <a:rPr lang="fr-FR" dirty="0" err="1"/>
              <a:t>excep</a:t>
            </a:r>
            <a:r>
              <a:rPr lang="ro-RO" dirty="0"/>
              <a:t>ț</a:t>
            </a:r>
            <a:r>
              <a:rPr lang="fr-FR" dirty="0" err="1"/>
              <a:t>ional</a:t>
            </a:r>
            <a:r>
              <a:rPr lang="ro-RO" dirty="0"/>
              <a:t>ă</a:t>
            </a:r>
            <a:r>
              <a:rPr lang="fr-FR" dirty="0"/>
              <a:t> a </a:t>
            </a:r>
            <a:r>
              <a:rPr lang="fr-FR" dirty="0" err="1"/>
              <a:t>acestui</a:t>
            </a:r>
            <a:r>
              <a:rPr lang="fr-FR" dirty="0"/>
              <a:t> </a:t>
            </a:r>
            <a:r>
              <a:rPr lang="fr-FR" dirty="0" err="1"/>
              <a:t>derivat</a:t>
            </a:r>
            <a:r>
              <a:rPr lang="fr-FR" dirty="0"/>
              <a:t> de c</a:t>
            </a:r>
            <a:r>
              <a:rPr lang="ro-RO" dirty="0"/>
              <a:t>â</a:t>
            </a:r>
            <a:r>
              <a:rPr lang="fr-FR" dirty="0" err="1"/>
              <a:t>nep</a:t>
            </a:r>
            <a:r>
              <a:rPr lang="ro-RO" dirty="0"/>
              <a:t>ă</a:t>
            </a:r>
            <a:r>
              <a:rPr lang="fr-FR" dirty="0"/>
              <a:t>. </a:t>
            </a:r>
            <a:r>
              <a:rPr lang="fr-FR" b="1" dirty="0"/>
              <a:t> </a:t>
            </a:r>
            <a:endParaRPr lang="ro-RO" dirty="0"/>
          </a:p>
          <a:p>
            <a:r>
              <a:rPr lang="fr-FR" b="1" dirty="0" err="1"/>
              <a:t>Fibrele</a:t>
            </a:r>
            <a:r>
              <a:rPr lang="fr-FR" dirty="0"/>
              <a:t> (</a:t>
            </a:r>
            <a:r>
              <a:rPr lang="fr-FR" dirty="0" err="1"/>
              <a:t>cantitativ</a:t>
            </a:r>
            <a:r>
              <a:rPr lang="fr-FR" dirty="0"/>
              <a:t> </a:t>
            </a:r>
            <a:r>
              <a:rPr lang="fr-FR" dirty="0" err="1"/>
              <a:t>cel</a:t>
            </a:r>
            <a:r>
              <a:rPr lang="fr-FR" dirty="0"/>
              <a:t> mai important </a:t>
            </a:r>
            <a:r>
              <a:rPr lang="fr-FR" dirty="0" err="1"/>
              <a:t>subprodus</a:t>
            </a:r>
            <a:r>
              <a:rPr lang="fr-FR" dirty="0"/>
              <a:t>) </a:t>
            </a:r>
            <a:r>
              <a:rPr lang="fr-FR" dirty="0" err="1"/>
              <a:t>sunt</a:t>
            </a:r>
            <a:r>
              <a:rPr lang="fr-FR" dirty="0"/>
              <a:t> </a:t>
            </a:r>
            <a:r>
              <a:rPr lang="ro-RO" dirty="0"/>
              <a:t>î</a:t>
            </a:r>
            <a:r>
              <a:rPr lang="fr-FR" dirty="0"/>
              <a:t>n </a:t>
            </a:r>
            <a:r>
              <a:rPr lang="fr-FR" dirty="0" err="1"/>
              <a:t>propor</a:t>
            </a:r>
            <a:r>
              <a:rPr lang="ro-RO" dirty="0"/>
              <a:t>ț</a:t>
            </a:r>
            <a:r>
              <a:rPr lang="fr-FR" dirty="0" err="1"/>
              <a:t>ie</a:t>
            </a:r>
            <a:r>
              <a:rPr lang="fr-FR" dirty="0"/>
              <a:t> de 92% fibre </a:t>
            </a:r>
            <a:r>
              <a:rPr lang="fr-FR" dirty="0" err="1"/>
              <a:t>insolubile</a:t>
            </a:r>
            <a:r>
              <a:rPr lang="fr-FR" dirty="0"/>
              <a:t> (</a:t>
            </a:r>
            <a:r>
              <a:rPr lang="fr-FR" dirty="0" err="1"/>
              <a:t>contribuie</a:t>
            </a:r>
            <a:r>
              <a:rPr lang="fr-FR" dirty="0"/>
              <a:t> la </a:t>
            </a:r>
            <a:r>
              <a:rPr lang="fr-FR" dirty="0" err="1"/>
              <a:t>accelerarea</a:t>
            </a:r>
            <a:r>
              <a:rPr lang="fr-FR" dirty="0"/>
              <a:t> </a:t>
            </a:r>
            <a:r>
              <a:rPr lang="fr-FR" dirty="0" err="1"/>
              <a:t>tranzitului</a:t>
            </a:r>
            <a:r>
              <a:rPr lang="fr-FR" dirty="0"/>
              <a:t> intestinal) </a:t>
            </a:r>
            <a:r>
              <a:rPr lang="ro-RO" dirty="0"/>
              <a:t>ș</a:t>
            </a:r>
            <a:r>
              <a:rPr lang="fr-FR" dirty="0"/>
              <a:t>i pot fi </a:t>
            </a:r>
            <a:r>
              <a:rPr lang="fr-FR" dirty="0" err="1"/>
              <a:t>considerate</a:t>
            </a:r>
            <a:r>
              <a:rPr lang="fr-FR" dirty="0"/>
              <a:t> </a:t>
            </a:r>
            <a:r>
              <a:rPr lang="fr-FR" dirty="0" err="1"/>
              <a:t>sursa</a:t>
            </a:r>
            <a:r>
              <a:rPr lang="fr-FR" dirty="0"/>
              <a:t> de </a:t>
            </a:r>
            <a:r>
              <a:rPr lang="fr-FR" dirty="0" err="1"/>
              <a:t>minerale</a:t>
            </a:r>
            <a:r>
              <a:rPr lang="fr-FR" dirty="0"/>
              <a:t> (</a:t>
            </a:r>
            <a:r>
              <a:rPr lang="fr-FR" dirty="0" err="1"/>
              <a:t>fiind</a:t>
            </a:r>
            <a:r>
              <a:rPr lang="fr-FR" dirty="0"/>
              <a:t> </a:t>
            </a:r>
            <a:r>
              <a:rPr lang="fr-FR" dirty="0" err="1"/>
              <a:t>bogate</a:t>
            </a:r>
            <a:r>
              <a:rPr lang="fr-FR" dirty="0"/>
              <a:t> </a:t>
            </a:r>
            <a:r>
              <a:rPr lang="ro-RO" dirty="0"/>
              <a:t>î</a:t>
            </a:r>
            <a:r>
              <a:rPr lang="fr-FR" dirty="0"/>
              <a:t>n </a:t>
            </a:r>
            <a:r>
              <a:rPr lang="fr-FR" dirty="0" err="1"/>
              <a:t>fosfor</a:t>
            </a:r>
            <a:r>
              <a:rPr lang="fr-FR" dirty="0"/>
              <a:t>, </a:t>
            </a:r>
            <a:r>
              <a:rPr lang="fr-FR" dirty="0" err="1"/>
              <a:t>magneziu</a:t>
            </a:r>
            <a:r>
              <a:rPr lang="fr-FR" dirty="0"/>
              <a:t>, </a:t>
            </a:r>
            <a:r>
              <a:rPr lang="fr-FR" dirty="0" err="1"/>
              <a:t>cupru</a:t>
            </a:r>
            <a:r>
              <a:rPr lang="fr-FR" dirty="0"/>
              <a:t> si </a:t>
            </a:r>
            <a:r>
              <a:rPr lang="fr-FR" dirty="0" err="1"/>
              <a:t>mangan</a:t>
            </a:r>
            <a:r>
              <a:rPr lang="fr-FR" dirty="0"/>
              <a:t>) </a:t>
            </a:r>
            <a:r>
              <a:rPr lang="ro-RO" dirty="0"/>
              <a:t>ș</a:t>
            </a:r>
            <a:r>
              <a:rPr lang="fr-FR" dirty="0"/>
              <a:t>i vitamina B3 (</a:t>
            </a:r>
            <a:r>
              <a:rPr lang="fr-FR" dirty="0" err="1"/>
              <a:t>niacina</a:t>
            </a:r>
            <a:r>
              <a:rPr lang="fr-FR" dirty="0"/>
              <a:t>), dar </a:t>
            </a:r>
            <a:r>
              <a:rPr lang="ro-RO" dirty="0"/>
              <a:t>ș</a:t>
            </a:r>
            <a:r>
              <a:rPr lang="fr-FR" dirty="0"/>
              <a:t>i surs</a:t>
            </a:r>
            <a:r>
              <a:rPr lang="ro-RO" dirty="0"/>
              <a:t>ă</a:t>
            </a:r>
            <a:r>
              <a:rPr lang="fr-FR" dirty="0"/>
              <a:t> </a:t>
            </a:r>
            <a:r>
              <a:rPr lang="fr-FR" dirty="0" err="1"/>
              <a:t>natural</a:t>
            </a:r>
            <a:r>
              <a:rPr lang="ro-RO" dirty="0"/>
              <a:t>ă</a:t>
            </a:r>
            <a:r>
              <a:rPr lang="fr-FR" dirty="0"/>
              <a:t> de </a:t>
            </a:r>
            <a:r>
              <a:rPr lang="fr-FR" dirty="0" err="1"/>
              <a:t>proteine</a:t>
            </a:r>
            <a:r>
              <a:rPr lang="fr-FR" dirty="0"/>
              <a:t> (21 g/100g) </a:t>
            </a:r>
            <a:r>
              <a:rPr lang="ro-RO" dirty="0"/>
              <a:t>ș</a:t>
            </a:r>
            <a:r>
              <a:rPr lang="fr-FR" dirty="0"/>
              <a:t>i fibre (61 g/100g).</a:t>
            </a:r>
            <a:r>
              <a:rPr lang="fr-FR" b="1" dirty="0"/>
              <a:t> </a:t>
            </a:r>
            <a:endParaRPr lang="ro-RO" dirty="0"/>
          </a:p>
          <a:p>
            <a:r>
              <a:rPr lang="fr-FR" b="1" dirty="0" err="1"/>
              <a:t>Uleiul</a:t>
            </a:r>
            <a:r>
              <a:rPr lang="fr-FR" b="1" dirty="0"/>
              <a:t> </a:t>
            </a:r>
            <a:r>
              <a:rPr lang="fr-FR" b="1" dirty="0" err="1"/>
              <a:t>din</a:t>
            </a:r>
            <a:r>
              <a:rPr lang="fr-FR" b="1" dirty="0"/>
              <a:t> </a:t>
            </a:r>
            <a:r>
              <a:rPr lang="fr-FR" b="1" dirty="0" err="1"/>
              <a:t>seminte</a:t>
            </a:r>
            <a:r>
              <a:rPr lang="fr-FR" b="1" dirty="0"/>
              <a:t> de c</a:t>
            </a:r>
            <a:r>
              <a:rPr lang="ro-RO" b="1" dirty="0"/>
              <a:t>â</a:t>
            </a:r>
            <a:r>
              <a:rPr lang="fr-FR" b="1" dirty="0" err="1"/>
              <a:t>nep</a:t>
            </a:r>
            <a:r>
              <a:rPr lang="ro-RO" b="1" dirty="0"/>
              <a:t>ă</a:t>
            </a:r>
            <a:r>
              <a:rPr lang="fr-FR" b="1" dirty="0"/>
              <a:t> </a:t>
            </a:r>
            <a:r>
              <a:rPr lang="fr-FR" dirty="0"/>
              <a:t>este </a:t>
            </a:r>
            <a:r>
              <a:rPr lang="fr-FR" dirty="0" err="1"/>
              <a:t>bogat</a:t>
            </a:r>
            <a:r>
              <a:rPr lang="fr-FR" dirty="0"/>
              <a:t> </a:t>
            </a:r>
            <a:r>
              <a:rPr lang="fr-FR" dirty="0" err="1"/>
              <a:t>în</a:t>
            </a:r>
            <a:r>
              <a:rPr lang="fr-FR" dirty="0"/>
              <a:t> gr</a:t>
            </a:r>
            <a:r>
              <a:rPr lang="ro-RO" dirty="0"/>
              <a:t>ă</a:t>
            </a:r>
            <a:r>
              <a:rPr lang="fr-FR" dirty="0" err="1"/>
              <a:t>simi</a:t>
            </a:r>
            <a:r>
              <a:rPr lang="fr-FR" dirty="0"/>
              <a:t> </a:t>
            </a:r>
            <a:r>
              <a:rPr lang="ro-RO" dirty="0"/>
              <a:t>ș</a:t>
            </a:r>
            <a:r>
              <a:rPr lang="fr-FR" dirty="0"/>
              <a:t>i </a:t>
            </a:r>
            <a:r>
              <a:rPr lang="fr-FR" dirty="0" err="1"/>
              <a:t>acizi</a:t>
            </a:r>
            <a:r>
              <a:rPr lang="fr-FR" dirty="0"/>
              <a:t> </a:t>
            </a:r>
            <a:r>
              <a:rPr lang="fr-FR" dirty="0" err="1"/>
              <a:t>graşi</a:t>
            </a:r>
            <a:r>
              <a:rPr lang="fr-FR" dirty="0"/>
              <a:t>, </a:t>
            </a:r>
            <a:r>
              <a:rPr lang="fr-FR" dirty="0" err="1"/>
              <a:t>p</a:t>
            </a:r>
            <a:r>
              <a:rPr lang="fr-FR" b="1" dirty="0" err="1"/>
              <a:t>rofilul</a:t>
            </a:r>
            <a:r>
              <a:rPr lang="fr-FR" b="1" dirty="0"/>
              <a:t> </a:t>
            </a:r>
            <a:r>
              <a:rPr lang="fr-FR" b="1" dirty="0" err="1"/>
              <a:t>acizilor</a:t>
            </a:r>
            <a:r>
              <a:rPr lang="fr-FR" b="1" dirty="0"/>
              <a:t> </a:t>
            </a:r>
            <a:r>
              <a:rPr lang="fr-FR" b="1" dirty="0" err="1"/>
              <a:t>grași</a:t>
            </a:r>
            <a:r>
              <a:rPr lang="fr-FR" b="1" dirty="0"/>
              <a:t> </a:t>
            </a:r>
            <a:r>
              <a:rPr lang="fr-FR" dirty="0" err="1"/>
              <a:t>fiind</a:t>
            </a:r>
            <a:r>
              <a:rPr lang="fr-FR" dirty="0"/>
              <a:t> dominat de </a:t>
            </a:r>
            <a:r>
              <a:rPr lang="fr-FR" dirty="0" err="1"/>
              <a:t>acizi</a:t>
            </a:r>
            <a:r>
              <a:rPr lang="fr-FR" dirty="0"/>
              <a:t> </a:t>
            </a:r>
            <a:r>
              <a:rPr lang="fr-FR" dirty="0" err="1"/>
              <a:t>grași</a:t>
            </a:r>
            <a:r>
              <a:rPr lang="fr-FR" dirty="0"/>
              <a:t> </a:t>
            </a:r>
            <a:r>
              <a:rPr lang="fr-FR" dirty="0" err="1"/>
              <a:t>polinesaturați</a:t>
            </a:r>
            <a:r>
              <a:rPr lang="fr-FR" dirty="0"/>
              <a:t> (PUFA – 72.22%), aspect </a:t>
            </a:r>
            <a:r>
              <a:rPr lang="fr-FR" dirty="0" err="1"/>
              <a:t>benefic</a:t>
            </a:r>
            <a:r>
              <a:rPr lang="fr-FR" dirty="0"/>
              <a:t> </a:t>
            </a:r>
            <a:r>
              <a:rPr lang="fr-FR" dirty="0" err="1"/>
              <a:t>pentru</a:t>
            </a:r>
            <a:r>
              <a:rPr lang="fr-FR" dirty="0"/>
              <a:t> </a:t>
            </a:r>
            <a:r>
              <a:rPr lang="fr-FR" dirty="0" err="1"/>
              <a:t>sănătatea</a:t>
            </a:r>
            <a:r>
              <a:rPr lang="fr-FR" dirty="0"/>
              <a:t> </a:t>
            </a:r>
            <a:r>
              <a:rPr lang="fr-FR" dirty="0" err="1"/>
              <a:t>cardiovasculară</a:t>
            </a:r>
            <a:r>
              <a:rPr lang="fr-FR" dirty="0"/>
              <a:t>. </a:t>
            </a:r>
            <a:r>
              <a:rPr lang="fr-FR" b="1" dirty="0" err="1"/>
              <a:t>Studiul</a:t>
            </a:r>
            <a:r>
              <a:rPr lang="fr-FR" b="1" dirty="0"/>
              <a:t> de </a:t>
            </a:r>
            <a:r>
              <a:rPr lang="fr-FR" b="1" dirty="0" err="1"/>
              <a:t>stabilitate</a:t>
            </a:r>
            <a:r>
              <a:rPr lang="fr-FR" dirty="0"/>
              <a:t> </a:t>
            </a:r>
            <a:r>
              <a:rPr lang="fr-FR" dirty="0" err="1"/>
              <a:t>efectuat</a:t>
            </a:r>
            <a:r>
              <a:rPr lang="fr-FR" dirty="0"/>
              <a:t> la IBNA-</a:t>
            </a:r>
            <a:r>
              <a:rPr lang="fr-FR" dirty="0" err="1"/>
              <a:t>Balotesti</a:t>
            </a:r>
            <a:r>
              <a:rPr lang="fr-FR" dirty="0"/>
              <a:t> a </a:t>
            </a:r>
            <a:r>
              <a:rPr lang="fr-FR" dirty="0" err="1"/>
              <a:t>arat</a:t>
            </a:r>
            <a:r>
              <a:rPr lang="ro-RO" dirty="0"/>
              <a:t>ă</a:t>
            </a:r>
            <a:r>
              <a:rPr lang="fr-FR" dirty="0"/>
              <a:t>t c</a:t>
            </a:r>
            <a:r>
              <a:rPr lang="ro-RO" dirty="0"/>
              <a:t>ă</a:t>
            </a:r>
            <a:r>
              <a:rPr lang="fr-FR" dirty="0"/>
              <a:t> </a:t>
            </a:r>
            <a:r>
              <a:rPr lang="fr-FR" dirty="0" err="1"/>
              <a:t>valoarea</a:t>
            </a:r>
            <a:r>
              <a:rPr lang="fr-FR" dirty="0"/>
              <a:t> </a:t>
            </a:r>
            <a:r>
              <a:rPr lang="fr-FR" dirty="0" err="1"/>
              <a:t>peroxidului</a:t>
            </a:r>
            <a:r>
              <a:rPr lang="fr-FR" dirty="0"/>
              <a:t> (PV) a </a:t>
            </a:r>
            <a:r>
              <a:rPr lang="fr-FR" dirty="0" err="1"/>
              <a:t>crescut</a:t>
            </a:r>
            <a:r>
              <a:rPr lang="fr-FR" dirty="0"/>
              <a:t> </a:t>
            </a:r>
            <a:r>
              <a:rPr lang="fr-FR" dirty="0" err="1"/>
              <a:t>progresiv</a:t>
            </a:r>
            <a:r>
              <a:rPr lang="fr-FR" dirty="0"/>
              <a:t> </a:t>
            </a:r>
            <a:r>
              <a:rPr lang="fr-FR" dirty="0" err="1"/>
              <a:t>pe</a:t>
            </a:r>
            <a:r>
              <a:rPr lang="fr-FR" dirty="0"/>
              <a:t> </a:t>
            </a:r>
            <a:r>
              <a:rPr lang="fr-FR" dirty="0" err="1"/>
              <a:t>durata</a:t>
            </a:r>
            <a:r>
              <a:rPr lang="fr-FR" dirty="0"/>
              <a:t> </a:t>
            </a:r>
            <a:r>
              <a:rPr lang="fr-FR" dirty="0" err="1"/>
              <a:t>depozitării</a:t>
            </a:r>
            <a:r>
              <a:rPr lang="fr-FR" dirty="0"/>
              <a:t> de 6 </a:t>
            </a:r>
            <a:r>
              <a:rPr lang="fr-FR" dirty="0" err="1"/>
              <a:t>luni</a:t>
            </a:r>
            <a:r>
              <a:rPr lang="fr-FR" dirty="0"/>
              <a:t>, de la 1.097 </a:t>
            </a:r>
            <a:r>
              <a:rPr lang="fr-FR" dirty="0" err="1"/>
              <a:t>meq</a:t>
            </a:r>
            <a:r>
              <a:rPr lang="fr-FR" dirty="0"/>
              <a:t> O₂/kg (</a:t>
            </a:r>
            <a:r>
              <a:rPr lang="fr-FR" dirty="0" err="1"/>
              <a:t>decembrie</a:t>
            </a:r>
            <a:r>
              <a:rPr lang="fr-FR" dirty="0"/>
              <a:t> 2024) la 1.591 </a:t>
            </a:r>
            <a:r>
              <a:rPr lang="fr-FR" dirty="0" err="1"/>
              <a:t>meq</a:t>
            </a:r>
            <a:r>
              <a:rPr lang="fr-FR" dirty="0"/>
              <a:t> O₂/kg (mai 2025), indic</a:t>
            </a:r>
            <a:r>
              <a:rPr lang="ro-RO" dirty="0"/>
              <a:t>â</a:t>
            </a:r>
            <a:r>
              <a:rPr lang="fr-FR" dirty="0" err="1"/>
              <a:t>nd</a:t>
            </a:r>
            <a:r>
              <a:rPr lang="fr-FR" dirty="0"/>
              <a:t> o </a:t>
            </a:r>
            <a:r>
              <a:rPr lang="fr-FR" dirty="0" err="1"/>
              <a:t>oxidare</a:t>
            </a:r>
            <a:r>
              <a:rPr lang="fr-FR" dirty="0"/>
              <a:t> </a:t>
            </a:r>
            <a:r>
              <a:rPr lang="fr-FR" dirty="0" err="1"/>
              <a:t>lentă</a:t>
            </a:r>
            <a:r>
              <a:rPr lang="fr-FR" dirty="0"/>
              <a:t>, dar </a:t>
            </a:r>
            <a:r>
              <a:rPr lang="fr-FR" dirty="0" err="1"/>
              <a:t>constantă</a:t>
            </a:r>
            <a:r>
              <a:rPr lang="fr-FR" dirty="0"/>
              <a:t>, </a:t>
            </a:r>
            <a:r>
              <a:rPr lang="fr-FR" dirty="0" err="1"/>
              <a:t>în</a:t>
            </a:r>
            <a:r>
              <a:rPr lang="fr-FR" dirty="0"/>
              <a:t> </a:t>
            </a:r>
            <a:r>
              <a:rPr lang="fr-FR" dirty="0" err="1"/>
              <a:t>timp</a:t>
            </a:r>
            <a:r>
              <a:rPr lang="fr-FR" dirty="0"/>
              <a:t>, </a:t>
            </a:r>
            <a:r>
              <a:rPr lang="fr-FR" dirty="0" err="1"/>
              <a:t>ceea</a:t>
            </a:r>
            <a:r>
              <a:rPr lang="fr-FR" dirty="0"/>
              <a:t> ce </a:t>
            </a:r>
            <a:r>
              <a:rPr lang="fr-FR" dirty="0" err="1"/>
              <a:t>sugereaz</a:t>
            </a:r>
            <a:r>
              <a:rPr lang="ro-RO" dirty="0"/>
              <a:t>ă</a:t>
            </a:r>
            <a:r>
              <a:rPr lang="fr-FR" dirty="0"/>
              <a:t> </a:t>
            </a:r>
            <a:r>
              <a:rPr lang="fr-FR" dirty="0" err="1"/>
              <a:t>necesitatea</a:t>
            </a:r>
            <a:r>
              <a:rPr lang="fr-FR" dirty="0"/>
              <a:t> de </a:t>
            </a:r>
            <a:r>
              <a:rPr lang="fr-FR" dirty="0" err="1"/>
              <a:t>protecție</a:t>
            </a:r>
            <a:r>
              <a:rPr lang="fr-FR" dirty="0"/>
              <a:t> </a:t>
            </a:r>
            <a:r>
              <a:rPr lang="fr-FR" dirty="0" err="1"/>
              <a:t>antioxidantă</a:t>
            </a:r>
            <a:r>
              <a:rPr lang="fr-FR" dirty="0"/>
              <a:t> </a:t>
            </a:r>
            <a:r>
              <a:rPr lang="fr-FR" dirty="0" err="1"/>
              <a:t>pentru</a:t>
            </a:r>
            <a:r>
              <a:rPr lang="fr-FR" dirty="0"/>
              <a:t> </a:t>
            </a:r>
            <a:r>
              <a:rPr lang="fr-FR" dirty="0" err="1"/>
              <a:t>păstrarea</a:t>
            </a:r>
            <a:r>
              <a:rPr lang="fr-FR" dirty="0"/>
              <a:t> </a:t>
            </a:r>
            <a:r>
              <a:rPr lang="fr-FR" dirty="0" err="1"/>
              <a:t>calității</a:t>
            </a:r>
            <a:r>
              <a:rPr lang="fr-FR" dirty="0"/>
              <a:t>.</a:t>
            </a:r>
            <a:endParaRPr lang="ro-RO" dirty="0"/>
          </a:p>
        </p:txBody>
      </p:sp>
      <p:sp>
        <p:nvSpPr>
          <p:cNvPr id="3" name="TextBox 2">
            <a:extLst>
              <a:ext uri="{FF2B5EF4-FFF2-40B4-BE49-F238E27FC236}">
                <a16:creationId xmlns:a16="http://schemas.microsoft.com/office/drawing/2014/main" id="{EEF3B982-9B24-C5D7-D4E2-0EDC166CC0A1}"/>
              </a:ext>
            </a:extLst>
          </p:cNvPr>
          <p:cNvSpPr txBox="1"/>
          <p:nvPr/>
        </p:nvSpPr>
        <p:spPr>
          <a:xfrm>
            <a:off x="677333" y="215913"/>
            <a:ext cx="9002243" cy="461665"/>
          </a:xfrm>
          <a:prstGeom prst="rect">
            <a:avLst/>
          </a:prstGeom>
          <a:noFill/>
        </p:spPr>
        <p:txBody>
          <a:bodyPr wrap="square">
            <a:spAutoFit/>
          </a:bodyPr>
          <a:lstStyle/>
          <a:p>
            <a:r>
              <a:rPr lang="en-US" sz="2400" b="1" dirty="0" err="1">
                <a:solidFill>
                  <a:srgbClr val="92D050"/>
                </a:solidFill>
              </a:rPr>
              <a:t>Procesarea</a:t>
            </a:r>
            <a:r>
              <a:rPr lang="en-US" sz="2400" b="1" dirty="0">
                <a:solidFill>
                  <a:srgbClr val="92D050"/>
                </a:solidFill>
              </a:rPr>
              <a:t> </a:t>
            </a:r>
            <a:r>
              <a:rPr lang="en-US" sz="2400" b="1" dirty="0" err="1">
                <a:solidFill>
                  <a:srgbClr val="92D050"/>
                </a:solidFill>
              </a:rPr>
              <a:t>semin</a:t>
            </a:r>
            <a:r>
              <a:rPr lang="ro-RO" sz="2400" b="1" dirty="0">
                <a:solidFill>
                  <a:srgbClr val="92D050"/>
                </a:solidFill>
              </a:rPr>
              <a:t>ț</a:t>
            </a:r>
            <a:r>
              <a:rPr lang="en-US" sz="2400" b="1" dirty="0" err="1">
                <a:solidFill>
                  <a:srgbClr val="92D050"/>
                </a:solidFill>
              </a:rPr>
              <a:t>elor</a:t>
            </a:r>
            <a:r>
              <a:rPr lang="en-US" sz="2400" b="1" dirty="0">
                <a:solidFill>
                  <a:srgbClr val="92D050"/>
                </a:solidFill>
              </a:rPr>
              <a:t> </a:t>
            </a:r>
            <a:r>
              <a:rPr lang="ro-RO" sz="2400" b="1" dirty="0">
                <a:solidFill>
                  <a:srgbClr val="92D050"/>
                </a:solidFill>
              </a:rPr>
              <a:t>ș</a:t>
            </a:r>
            <a:r>
              <a:rPr lang="en-US" sz="2400" b="1" dirty="0" err="1">
                <a:solidFill>
                  <a:srgbClr val="92D050"/>
                </a:solidFill>
              </a:rPr>
              <a:t>i</a:t>
            </a:r>
            <a:r>
              <a:rPr lang="en-US" sz="2400" b="1" dirty="0">
                <a:solidFill>
                  <a:srgbClr val="92D050"/>
                </a:solidFill>
              </a:rPr>
              <a:t> </a:t>
            </a:r>
            <a:r>
              <a:rPr lang="en-US" sz="2400" b="1" dirty="0" err="1">
                <a:solidFill>
                  <a:srgbClr val="92D050"/>
                </a:solidFill>
              </a:rPr>
              <a:t>caracterizarea</a:t>
            </a:r>
            <a:r>
              <a:rPr lang="en-US" sz="2400" b="1" dirty="0">
                <a:solidFill>
                  <a:srgbClr val="92D050"/>
                </a:solidFill>
              </a:rPr>
              <a:t> </a:t>
            </a:r>
            <a:r>
              <a:rPr lang="en-US" sz="2400" b="1" dirty="0" err="1">
                <a:solidFill>
                  <a:srgbClr val="92D050"/>
                </a:solidFill>
              </a:rPr>
              <a:t>derivatelor</a:t>
            </a:r>
            <a:r>
              <a:rPr lang="en-US" sz="2400" b="1" dirty="0">
                <a:solidFill>
                  <a:srgbClr val="92D050"/>
                </a:solidFill>
              </a:rPr>
              <a:t> </a:t>
            </a:r>
            <a:endParaRPr lang="ro-RO" sz="2400" dirty="0">
              <a:solidFill>
                <a:srgbClr val="92D050"/>
              </a:solidFill>
            </a:endParaRPr>
          </a:p>
        </p:txBody>
      </p:sp>
    </p:spTree>
    <p:extLst>
      <p:ext uri="{BB962C8B-B14F-4D97-AF65-F5344CB8AC3E}">
        <p14:creationId xmlns:p14="http://schemas.microsoft.com/office/powerpoint/2010/main" val="95584258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C47642-1830-BDD4-5CA3-BFCCB186536B}"/>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78055BA3-0DC5-2D92-6D76-2462821E5626}"/>
              </a:ext>
            </a:extLst>
          </p:cNvPr>
          <p:cNvPicPr>
            <a:picLocks noChangeAspect="1"/>
          </p:cNvPicPr>
          <p:nvPr/>
        </p:nvPicPr>
        <p:blipFill>
          <a:blip r:embed="rId2">
            <a:lum bright="70000" contrast="-70000"/>
            <a:extLst>
              <a:ext uri="{28A0092B-C50C-407E-A947-70E740481C1C}">
                <a14:useLocalDpi xmlns:a14="http://schemas.microsoft.com/office/drawing/2010/main" val="0"/>
              </a:ext>
            </a:extLst>
          </a:blip>
          <a:stretch>
            <a:fillRect/>
          </a:stretch>
        </p:blipFill>
        <p:spPr>
          <a:xfrm rot="21351887">
            <a:off x="2531443" y="1428790"/>
            <a:ext cx="4948437" cy="4594977"/>
          </a:xfrm>
          <a:prstGeom prst="rect">
            <a:avLst/>
          </a:prstGeom>
          <a:ln>
            <a:noFill/>
          </a:ln>
          <a:effectLst>
            <a:softEdge rad="112500"/>
          </a:effectLst>
        </p:spPr>
      </p:pic>
      <p:sp>
        <p:nvSpPr>
          <p:cNvPr id="2" name="Content Placeholder 2">
            <a:extLst>
              <a:ext uri="{FF2B5EF4-FFF2-40B4-BE49-F238E27FC236}">
                <a16:creationId xmlns:a16="http://schemas.microsoft.com/office/drawing/2014/main" id="{096D3FE1-644B-8915-6930-F7C6F92E6F73}"/>
              </a:ext>
            </a:extLst>
          </p:cNvPr>
          <p:cNvSpPr>
            <a:spLocks noGrp="1"/>
          </p:cNvSpPr>
          <p:nvPr>
            <p:ph idx="1"/>
          </p:nvPr>
        </p:nvSpPr>
        <p:spPr>
          <a:xfrm>
            <a:off x="377372" y="1113635"/>
            <a:ext cx="11669486" cy="5528452"/>
          </a:xfrm>
        </p:spPr>
        <p:txBody>
          <a:bodyPr numCol="2" spcCol="360000">
            <a:noAutofit/>
          </a:bodyPr>
          <a:lstStyle/>
          <a:p>
            <a:pPr algn="just"/>
            <a:r>
              <a:rPr lang="fr-FR" dirty="0"/>
              <a:t>La INCDBA-IBA </a:t>
            </a:r>
            <a:r>
              <a:rPr lang="fr-FR" dirty="0" err="1"/>
              <a:t>Bucure</a:t>
            </a:r>
            <a:r>
              <a:rPr lang="ro-RO" dirty="0"/>
              <a:t>ș</a:t>
            </a:r>
            <a:r>
              <a:rPr lang="fr-FR" dirty="0"/>
              <a:t>ti au </a:t>
            </a:r>
            <a:r>
              <a:rPr lang="fr-FR" dirty="0" err="1"/>
              <a:t>fost</a:t>
            </a:r>
            <a:r>
              <a:rPr lang="fr-FR" dirty="0"/>
              <a:t> incluse </a:t>
            </a:r>
            <a:r>
              <a:rPr lang="ro-RO" dirty="0"/>
              <a:t>î</a:t>
            </a:r>
            <a:r>
              <a:rPr lang="fr-FR" dirty="0"/>
              <a:t>n </a:t>
            </a:r>
            <a:r>
              <a:rPr lang="fr-FR" dirty="0" err="1"/>
              <a:t>preparatele</a:t>
            </a:r>
            <a:r>
              <a:rPr lang="fr-FR" dirty="0"/>
              <a:t> </a:t>
            </a:r>
            <a:r>
              <a:rPr lang="fr-FR" dirty="0" err="1"/>
              <a:t>alimentare</a:t>
            </a:r>
            <a:r>
              <a:rPr lang="fr-FR" dirty="0"/>
              <a:t> </a:t>
            </a:r>
            <a:r>
              <a:rPr lang="fr-FR" dirty="0" err="1"/>
              <a:t>semin</a:t>
            </a:r>
            <a:r>
              <a:rPr lang="ro-RO" dirty="0"/>
              <a:t>ț</a:t>
            </a:r>
            <a:r>
              <a:rPr lang="fr-FR" dirty="0"/>
              <a:t>e de c</a:t>
            </a:r>
            <a:r>
              <a:rPr lang="ro-RO" dirty="0"/>
              <a:t>â</a:t>
            </a:r>
            <a:r>
              <a:rPr lang="fr-FR" dirty="0" err="1"/>
              <a:t>nep</a:t>
            </a:r>
            <a:r>
              <a:rPr lang="ro-RO" dirty="0"/>
              <a:t>ă</a:t>
            </a:r>
            <a:r>
              <a:rPr lang="fr-FR" dirty="0"/>
              <a:t> </a:t>
            </a:r>
            <a:r>
              <a:rPr lang="ro-RO" dirty="0"/>
              <a:t>ș</a:t>
            </a:r>
            <a:r>
              <a:rPr lang="fr-FR" dirty="0"/>
              <a:t>i </a:t>
            </a:r>
            <a:r>
              <a:rPr lang="fr-FR" dirty="0" err="1"/>
              <a:t>derivate</a:t>
            </a:r>
            <a:r>
              <a:rPr lang="fr-FR" dirty="0"/>
              <a:t> </a:t>
            </a:r>
            <a:r>
              <a:rPr lang="fr-FR" dirty="0" err="1"/>
              <a:t>ob</a:t>
            </a:r>
            <a:r>
              <a:rPr lang="ro-RO" dirty="0"/>
              <a:t>ț</a:t>
            </a:r>
            <a:r>
              <a:rPr lang="fr-FR" dirty="0" err="1"/>
              <a:t>inute</a:t>
            </a:r>
            <a:r>
              <a:rPr lang="fr-FR" dirty="0"/>
              <a:t> </a:t>
            </a:r>
            <a:r>
              <a:rPr lang="fr-FR" dirty="0" err="1"/>
              <a:t>din</a:t>
            </a:r>
            <a:r>
              <a:rPr lang="fr-FR" dirty="0"/>
              <a:t> </a:t>
            </a:r>
            <a:r>
              <a:rPr lang="fr-FR" dirty="0" err="1"/>
              <a:t>acestea</a:t>
            </a:r>
            <a:r>
              <a:rPr lang="fr-FR" dirty="0"/>
              <a:t> (</a:t>
            </a:r>
            <a:r>
              <a:rPr lang="fr-FR" i="1" dirty="0" err="1"/>
              <a:t>Statia</a:t>
            </a:r>
            <a:r>
              <a:rPr lang="fr-FR" i="1" dirty="0"/>
              <a:t> </a:t>
            </a:r>
            <a:r>
              <a:rPr lang="fr-FR" i="1" dirty="0" err="1"/>
              <a:t>experiment</a:t>
            </a:r>
            <a:r>
              <a:rPr lang="ro-RO" i="1" dirty="0"/>
              <a:t>ă</a:t>
            </a:r>
            <a:r>
              <a:rPr lang="fr-FR" i="1" dirty="0"/>
              <a:t>ri pilot </a:t>
            </a:r>
            <a:r>
              <a:rPr lang="fr-FR" i="1" dirty="0" err="1"/>
              <a:t>procesare</a:t>
            </a:r>
            <a:r>
              <a:rPr lang="fr-FR" i="1" dirty="0"/>
              <a:t> </a:t>
            </a:r>
            <a:r>
              <a:rPr lang="fr-FR" i="1" dirty="0" err="1"/>
              <a:t>cereale</a:t>
            </a:r>
            <a:r>
              <a:rPr lang="fr-FR" i="1" dirty="0"/>
              <a:t> </a:t>
            </a:r>
            <a:r>
              <a:rPr lang="ro-RO" i="1" dirty="0"/>
              <a:t>ș</a:t>
            </a:r>
            <a:r>
              <a:rPr lang="fr-FR" i="1" dirty="0"/>
              <a:t>i f</a:t>
            </a:r>
            <a:r>
              <a:rPr lang="ro-RO" i="1" dirty="0"/>
              <a:t>ă</a:t>
            </a:r>
            <a:r>
              <a:rPr lang="fr-FR" i="1" dirty="0" err="1"/>
              <a:t>inuri</a:t>
            </a:r>
            <a:r>
              <a:rPr lang="fr-FR" i="1" dirty="0"/>
              <a:t>)</a:t>
            </a:r>
            <a:r>
              <a:rPr lang="fr-FR" dirty="0"/>
              <a:t>, </a:t>
            </a:r>
            <a:r>
              <a:rPr lang="fr-FR" dirty="0" err="1"/>
              <a:t>iar</a:t>
            </a:r>
            <a:r>
              <a:rPr lang="fr-FR" dirty="0"/>
              <a:t> </a:t>
            </a:r>
            <a:r>
              <a:rPr lang="fr-FR" dirty="0" err="1"/>
              <a:t>nivelul</a:t>
            </a:r>
            <a:r>
              <a:rPr lang="fr-FR" dirty="0"/>
              <a:t> de </a:t>
            </a:r>
            <a:r>
              <a:rPr lang="fr-FR" dirty="0" err="1"/>
              <a:t>acceptabilitate</a:t>
            </a:r>
            <a:r>
              <a:rPr lang="fr-FR" dirty="0"/>
              <a:t> al </a:t>
            </a:r>
            <a:r>
              <a:rPr lang="fr-FR" dirty="0" err="1"/>
              <a:t>produselor</a:t>
            </a:r>
            <a:r>
              <a:rPr lang="fr-FR" dirty="0"/>
              <a:t> de c</a:t>
            </a:r>
            <a:r>
              <a:rPr lang="ro-RO" dirty="0"/>
              <a:t>ă</a:t>
            </a:r>
            <a:r>
              <a:rPr lang="fr-FR" dirty="0" err="1"/>
              <a:t>tre</a:t>
            </a:r>
            <a:r>
              <a:rPr lang="fr-FR" dirty="0"/>
              <a:t> </a:t>
            </a:r>
            <a:r>
              <a:rPr lang="fr-FR" dirty="0" err="1"/>
              <a:t>consumator</a:t>
            </a:r>
            <a:r>
              <a:rPr lang="fr-FR" dirty="0"/>
              <a:t> a </a:t>
            </a:r>
            <a:r>
              <a:rPr lang="fr-FR" dirty="0" err="1"/>
              <a:t>fost</a:t>
            </a:r>
            <a:r>
              <a:rPr lang="fr-FR" dirty="0"/>
              <a:t> </a:t>
            </a:r>
            <a:r>
              <a:rPr lang="fr-FR" dirty="0" err="1"/>
              <a:t>stabilit</a:t>
            </a:r>
            <a:r>
              <a:rPr lang="fr-FR" dirty="0"/>
              <a:t> </a:t>
            </a:r>
            <a:r>
              <a:rPr lang="ro-RO" dirty="0"/>
              <a:t>î</a:t>
            </a:r>
            <a:r>
              <a:rPr lang="fr-FR" dirty="0"/>
              <a:t>n </a:t>
            </a:r>
            <a:r>
              <a:rPr lang="fr-FR" i="1" dirty="0" err="1"/>
              <a:t>Laboratorul</a:t>
            </a:r>
            <a:r>
              <a:rPr lang="fr-FR" i="1" dirty="0"/>
              <a:t> de </a:t>
            </a:r>
            <a:r>
              <a:rPr lang="fr-FR" i="1" dirty="0" err="1"/>
              <a:t>analiză</a:t>
            </a:r>
            <a:r>
              <a:rPr lang="fr-FR" i="1" dirty="0"/>
              <a:t> </a:t>
            </a:r>
            <a:r>
              <a:rPr lang="fr-FR" i="1" dirty="0" err="1"/>
              <a:t>senzorială</a:t>
            </a:r>
            <a:r>
              <a:rPr lang="fr-FR" dirty="0"/>
              <a:t> (teste </a:t>
            </a:r>
            <a:r>
              <a:rPr lang="fr-FR" dirty="0" err="1"/>
              <a:t>cu</a:t>
            </a:r>
            <a:r>
              <a:rPr lang="fr-FR" dirty="0"/>
              <a:t> </a:t>
            </a:r>
            <a:r>
              <a:rPr lang="fr-FR" dirty="0" err="1"/>
              <a:t>consumatori</a:t>
            </a:r>
            <a:r>
              <a:rPr lang="fr-FR" dirty="0"/>
              <a:t>/</a:t>
            </a:r>
            <a:r>
              <a:rPr lang="fr-FR" dirty="0" err="1"/>
              <a:t>paneli</a:t>
            </a:r>
            <a:r>
              <a:rPr lang="ro-RO" dirty="0"/>
              <a:t>ș</a:t>
            </a:r>
            <a:r>
              <a:rPr lang="fr-FR" dirty="0"/>
              <a:t>ti). </a:t>
            </a:r>
            <a:endParaRPr lang="ro-RO" dirty="0"/>
          </a:p>
          <a:p>
            <a:pPr algn="just"/>
            <a:r>
              <a:rPr lang="fr-FR" dirty="0" err="1"/>
              <a:t>Toate</a:t>
            </a:r>
            <a:r>
              <a:rPr lang="fr-FR" dirty="0"/>
              <a:t> </a:t>
            </a:r>
            <a:r>
              <a:rPr lang="fr-FR" dirty="0" err="1"/>
              <a:t>alimentele</a:t>
            </a:r>
            <a:r>
              <a:rPr lang="fr-FR" dirty="0"/>
              <a:t> </a:t>
            </a:r>
            <a:r>
              <a:rPr lang="fr-FR" dirty="0" err="1"/>
              <a:t>ob</a:t>
            </a:r>
            <a:r>
              <a:rPr lang="ro-RO" dirty="0"/>
              <a:t>ț</a:t>
            </a:r>
            <a:r>
              <a:rPr lang="fr-FR" dirty="0" err="1"/>
              <a:t>inute</a:t>
            </a:r>
            <a:r>
              <a:rPr lang="fr-FR" dirty="0"/>
              <a:t> au </a:t>
            </a:r>
            <a:r>
              <a:rPr lang="fr-FR" dirty="0" err="1"/>
              <a:t>fost</a:t>
            </a:r>
            <a:r>
              <a:rPr lang="fr-FR" dirty="0"/>
              <a:t> </a:t>
            </a:r>
            <a:r>
              <a:rPr lang="fr-FR" dirty="0" err="1"/>
              <a:t>analizate</a:t>
            </a:r>
            <a:r>
              <a:rPr lang="fr-FR" dirty="0"/>
              <a:t> </a:t>
            </a:r>
            <a:r>
              <a:rPr lang="fr-FR" b="1" dirty="0" err="1"/>
              <a:t>fizico-chimic</a:t>
            </a:r>
            <a:r>
              <a:rPr lang="fr-FR" b="1" dirty="0"/>
              <a:t> </a:t>
            </a:r>
            <a:r>
              <a:rPr lang="ro-RO" b="1" dirty="0"/>
              <a:t>ș</a:t>
            </a:r>
            <a:r>
              <a:rPr lang="fr-FR" b="1" dirty="0"/>
              <a:t>i </a:t>
            </a:r>
            <a:r>
              <a:rPr lang="fr-FR" b="1" dirty="0" err="1"/>
              <a:t>microbiologic</a:t>
            </a:r>
            <a:r>
              <a:rPr lang="fr-FR" dirty="0"/>
              <a:t>, </a:t>
            </a:r>
            <a:r>
              <a:rPr lang="fr-FR" dirty="0" err="1"/>
              <a:t>pentru</a:t>
            </a:r>
            <a:r>
              <a:rPr lang="fr-FR" dirty="0"/>
              <a:t> a </a:t>
            </a:r>
            <a:r>
              <a:rPr lang="fr-FR" dirty="0" err="1"/>
              <a:t>stabili</a:t>
            </a:r>
            <a:r>
              <a:rPr lang="fr-FR" dirty="0"/>
              <a:t> </a:t>
            </a:r>
            <a:r>
              <a:rPr lang="fr-FR" dirty="0" err="1"/>
              <a:t>parametrii</a:t>
            </a:r>
            <a:r>
              <a:rPr lang="fr-FR" dirty="0"/>
              <a:t> </a:t>
            </a:r>
            <a:r>
              <a:rPr lang="fr-FR" dirty="0" err="1"/>
              <a:t>specifici</a:t>
            </a:r>
            <a:r>
              <a:rPr lang="fr-FR" dirty="0"/>
              <a:t> </a:t>
            </a:r>
            <a:r>
              <a:rPr lang="fr-FR" dirty="0" err="1"/>
              <a:t>fiec</a:t>
            </a:r>
            <a:r>
              <a:rPr lang="ro-RO" dirty="0"/>
              <a:t>ă</a:t>
            </a:r>
            <a:r>
              <a:rPr lang="fr-FR" dirty="0"/>
              <a:t>rei </a:t>
            </a:r>
            <a:r>
              <a:rPr lang="fr-FR" dirty="0" err="1"/>
              <a:t>categorii</a:t>
            </a:r>
            <a:r>
              <a:rPr lang="fr-FR" dirty="0"/>
              <a:t> de </a:t>
            </a:r>
            <a:r>
              <a:rPr lang="fr-FR" dirty="0" err="1"/>
              <a:t>produs</a:t>
            </a:r>
            <a:r>
              <a:rPr lang="fr-FR" dirty="0"/>
              <a:t> </a:t>
            </a:r>
            <a:r>
              <a:rPr lang="ro-RO" dirty="0"/>
              <a:t>ș</a:t>
            </a:r>
            <a:r>
              <a:rPr lang="fr-FR" dirty="0"/>
              <a:t>i </a:t>
            </a:r>
            <a:r>
              <a:rPr lang="fr-FR" dirty="0" err="1"/>
              <a:t>nivelul</a:t>
            </a:r>
            <a:r>
              <a:rPr lang="fr-FR" dirty="0"/>
              <a:t> de </a:t>
            </a:r>
            <a:r>
              <a:rPr lang="fr-FR" dirty="0" err="1"/>
              <a:t>contaminare</a:t>
            </a:r>
            <a:r>
              <a:rPr lang="fr-FR" dirty="0"/>
              <a:t> </a:t>
            </a:r>
            <a:r>
              <a:rPr lang="fr-FR" dirty="0" err="1"/>
              <a:t>biologic</a:t>
            </a:r>
            <a:r>
              <a:rPr lang="ro-RO" dirty="0"/>
              <a:t>ă</a:t>
            </a:r>
            <a:r>
              <a:rPr lang="fr-FR" dirty="0"/>
              <a:t>, </a:t>
            </a:r>
            <a:r>
              <a:rPr lang="fr-FR" dirty="0" err="1"/>
              <a:t>parametrii</a:t>
            </a:r>
            <a:r>
              <a:rPr lang="fr-FR" dirty="0"/>
              <a:t> </a:t>
            </a:r>
            <a:r>
              <a:rPr lang="fr-FR" dirty="0" err="1"/>
              <a:t>importan</a:t>
            </a:r>
            <a:r>
              <a:rPr lang="ro-RO" dirty="0"/>
              <a:t>ț</a:t>
            </a:r>
            <a:r>
              <a:rPr lang="fr-FR" dirty="0"/>
              <a:t>i </a:t>
            </a:r>
            <a:r>
              <a:rPr lang="fr-FR" dirty="0" err="1"/>
              <a:t>pentru</a:t>
            </a:r>
            <a:r>
              <a:rPr lang="fr-FR" dirty="0"/>
              <a:t> </a:t>
            </a:r>
            <a:r>
              <a:rPr lang="fr-FR" dirty="0" err="1"/>
              <a:t>Declara</a:t>
            </a:r>
            <a:r>
              <a:rPr lang="ro-RO" dirty="0"/>
              <a:t>ț</a:t>
            </a:r>
            <a:r>
              <a:rPr lang="fr-FR" dirty="0" err="1"/>
              <a:t>ia</a:t>
            </a:r>
            <a:r>
              <a:rPr lang="fr-FR" dirty="0"/>
              <a:t> nutri</a:t>
            </a:r>
            <a:r>
              <a:rPr lang="ro-RO" dirty="0"/>
              <a:t>ț</a:t>
            </a:r>
            <a:r>
              <a:rPr lang="fr-FR" dirty="0" err="1"/>
              <a:t>ional</a:t>
            </a:r>
            <a:r>
              <a:rPr lang="ro-RO" dirty="0"/>
              <a:t>ă</a:t>
            </a:r>
            <a:r>
              <a:rPr lang="fr-FR" dirty="0"/>
              <a:t> </a:t>
            </a:r>
            <a:r>
              <a:rPr lang="ro-RO" dirty="0"/>
              <a:t>ș</a:t>
            </a:r>
            <a:r>
              <a:rPr lang="fr-FR" dirty="0"/>
              <a:t>i </a:t>
            </a:r>
            <a:r>
              <a:rPr lang="fr-FR" dirty="0" err="1"/>
              <a:t>siguran</a:t>
            </a:r>
            <a:r>
              <a:rPr lang="ro-RO" dirty="0"/>
              <a:t>ț</a:t>
            </a:r>
            <a:r>
              <a:rPr lang="fr-FR" dirty="0"/>
              <a:t>a de </a:t>
            </a:r>
            <a:r>
              <a:rPr lang="fr-FR" dirty="0" err="1"/>
              <a:t>consum</a:t>
            </a:r>
            <a:r>
              <a:rPr lang="fr-FR" dirty="0"/>
              <a:t>.  </a:t>
            </a:r>
            <a:endParaRPr lang="ro-RO" dirty="0"/>
          </a:p>
          <a:p>
            <a:pPr algn="just"/>
            <a:r>
              <a:rPr lang="fr-FR" b="1" dirty="0"/>
              <a:t>Brio</a:t>
            </a:r>
            <a:r>
              <a:rPr lang="ro-RO" b="1" dirty="0"/>
              <a:t>ș</a:t>
            </a:r>
            <a:r>
              <a:rPr lang="fr-FR" b="1" dirty="0" err="1"/>
              <a:t>ele</a:t>
            </a:r>
            <a:r>
              <a:rPr lang="fr-FR" dirty="0"/>
              <a:t> </a:t>
            </a:r>
            <a:r>
              <a:rPr lang="fr-FR" b="1" dirty="0" err="1"/>
              <a:t>cu</a:t>
            </a:r>
            <a:r>
              <a:rPr lang="fr-FR" b="1" dirty="0"/>
              <a:t> </a:t>
            </a:r>
            <a:r>
              <a:rPr lang="fr-FR" b="1" dirty="0" err="1"/>
              <a:t>portocal</a:t>
            </a:r>
            <a:r>
              <a:rPr lang="ro-RO" b="1" dirty="0"/>
              <a:t>ă</a:t>
            </a:r>
            <a:r>
              <a:rPr lang="fr-FR" b="1" dirty="0"/>
              <a:t> </a:t>
            </a:r>
            <a:r>
              <a:rPr lang="ro-RO" b="1" dirty="0"/>
              <a:t>ș</a:t>
            </a:r>
            <a:r>
              <a:rPr lang="fr-FR" b="1" dirty="0"/>
              <a:t>i </a:t>
            </a:r>
            <a:r>
              <a:rPr lang="fr-FR" b="1" dirty="0" err="1"/>
              <a:t>semin</a:t>
            </a:r>
            <a:r>
              <a:rPr lang="ro-RO" b="1" dirty="0"/>
              <a:t>ț</a:t>
            </a:r>
            <a:r>
              <a:rPr lang="fr-FR" b="1" dirty="0"/>
              <a:t>e de c</a:t>
            </a:r>
            <a:r>
              <a:rPr lang="ro-RO" b="1" dirty="0"/>
              <a:t>â</a:t>
            </a:r>
            <a:r>
              <a:rPr lang="fr-FR" b="1" dirty="0" err="1"/>
              <a:t>nep</a:t>
            </a:r>
            <a:r>
              <a:rPr lang="ro-RO" b="1" dirty="0"/>
              <a:t>ă</a:t>
            </a:r>
            <a:r>
              <a:rPr lang="fr-FR" b="1" dirty="0"/>
              <a:t> </a:t>
            </a:r>
            <a:r>
              <a:rPr lang="fr-FR" dirty="0"/>
              <a:t>au </a:t>
            </a:r>
            <a:r>
              <a:rPr lang="fr-FR" dirty="0" err="1"/>
              <a:t>trecut</a:t>
            </a:r>
            <a:r>
              <a:rPr lang="fr-FR" dirty="0"/>
              <a:t> </a:t>
            </a:r>
            <a:r>
              <a:rPr lang="fr-FR" dirty="0" err="1"/>
              <a:t>cu</a:t>
            </a:r>
            <a:r>
              <a:rPr lang="fr-FR" dirty="0"/>
              <a:t> bine </a:t>
            </a:r>
            <a:r>
              <a:rPr lang="fr-FR" dirty="0" err="1"/>
              <a:t>testul</a:t>
            </a:r>
            <a:r>
              <a:rPr lang="fr-FR" dirty="0"/>
              <a:t> de </a:t>
            </a:r>
            <a:r>
              <a:rPr lang="fr-FR" dirty="0" err="1"/>
              <a:t>accept</a:t>
            </a:r>
            <a:r>
              <a:rPr lang="ro-RO" dirty="0"/>
              <a:t>a</a:t>
            </a:r>
            <a:r>
              <a:rPr lang="fr-FR" dirty="0" err="1"/>
              <a:t>bilitate</a:t>
            </a:r>
            <a:r>
              <a:rPr lang="fr-FR" dirty="0"/>
              <a:t>, </a:t>
            </a:r>
            <a:r>
              <a:rPr lang="fr-FR" dirty="0" err="1"/>
              <a:t>fiind</a:t>
            </a:r>
            <a:r>
              <a:rPr lang="fr-FR" dirty="0"/>
              <a:t> </a:t>
            </a:r>
            <a:r>
              <a:rPr lang="fr-FR" dirty="0" err="1"/>
              <a:t>agreate</a:t>
            </a:r>
            <a:r>
              <a:rPr lang="fr-FR" dirty="0"/>
              <a:t> de </a:t>
            </a:r>
            <a:r>
              <a:rPr lang="fr-FR" dirty="0" err="1"/>
              <a:t>consumatori</a:t>
            </a:r>
            <a:r>
              <a:rPr lang="fr-FR" dirty="0"/>
              <a:t> </a:t>
            </a:r>
            <a:r>
              <a:rPr lang="ro-RO" dirty="0"/>
              <a:t>ș</a:t>
            </a:r>
            <a:r>
              <a:rPr lang="fr-FR" dirty="0"/>
              <a:t>i au </a:t>
            </a:r>
            <a:r>
              <a:rPr lang="fr-FR" dirty="0" err="1"/>
              <a:t>ob</a:t>
            </a:r>
            <a:r>
              <a:rPr lang="ro-RO" dirty="0"/>
              <a:t>ț</a:t>
            </a:r>
            <a:r>
              <a:rPr lang="fr-FR" dirty="0" err="1"/>
              <a:t>inut</a:t>
            </a:r>
            <a:r>
              <a:rPr lang="fr-FR" dirty="0"/>
              <a:t> </a:t>
            </a:r>
            <a:r>
              <a:rPr lang="fr-FR" dirty="0" err="1"/>
              <a:t>punctajul</a:t>
            </a:r>
            <a:r>
              <a:rPr lang="fr-FR" dirty="0"/>
              <a:t> </a:t>
            </a:r>
            <a:r>
              <a:rPr lang="fr-FR" dirty="0" err="1"/>
              <a:t>mediu</a:t>
            </a:r>
            <a:r>
              <a:rPr lang="fr-FR" dirty="0"/>
              <a:t> de 8, </a:t>
            </a:r>
            <a:r>
              <a:rPr lang="fr-FR" dirty="0" err="1"/>
              <a:t>reprezentat</a:t>
            </a:r>
            <a:r>
              <a:rPr lang="fr-FR" dirty="0"/>
              <a:t> de </a:t>
            </a:r>
            <a:r>
              <a:rPr lang="fr-FR" dirty="0" err="1"/>
              <a:t>expresia</a:t>
            </a:r>
            <a:r>
              <a:rPr lang="fr-FR" b="1" dirty="0"/>
              <a:t> </a:t>
            </a:r>
            <a:r>
              <a:rPr lang="fr-FR" dirty="0"/>
              <a:t>"</a:t>
            </a:r>
            <a:r>
              <a:rPr lang="fr-FR" dirty="0" err="1"/>
              <a:t>îmi</a:t>
            </a:r>
            <a:r>
              <a:rPr lang="fr-FR" dirty="0"/>
              <a:t> place </a:t>
            </a:r>
            <a:r>
              <a:rPr lang="fr-FR" dirty="0" err="1"/>
              <a:t>foarte</a:t>
            </a:r>
            <a:r>
              <a:rPr lang="fr-FR" dirty="0"/>
              <a:t> </a:t>
            </a:r>
            <a:r>
              <a:rPr lang="fr-FR" dirty="0" err="1"/>
              <a:t>mult</a:t>
            </a:r>
            <a:r>
              <a:rPr lang="fr-FR" dirty="0"/>
              <a:t>", </a:t>
            </a:r>
            <a:r>
              <a:rPr lang="fr-FR" dirty="0" err="1"/>
              <a:t>aspectul</a:t>
            </a:r>
            <a:r>
              <a:rPr lang="fr-FR" dirty="0"/>
              <a:t> </a:t>
            </a:r>
            <a:r>
              <a:rPr lang="ro-RO" dirty="0"/>
              <a:t>ș</a:t>
            </a:r>
            <a:r>
              <a:rPr lang="fr-FR" dirty="0"/>
              <a:t>i </a:t>
            </a:r>
            <a:r>
              <a:rPr lang="fr-FR" dirty="0" err="1"/>
              <a:t>propriet</a:t>
            </a:r>
            <a:r>
              <a:rPr lang="ro-RO" dirty="0" err="1"/>
              <a:t>ăț</a:t>
            </a:r>
            <a:r>
              <a:rPr lang="fr-FR" dirty="0"/>
              <a:t>ile </a:t>
            </a:r>
            <a:r>
              <a:rPr lang="fr-FR" dirty="0" err="1"/>
              <a:t>organoleptice</a:t>
            </a:r>
            <a:r>
              <a:rPr lang="fr-FR" dirty="0"/>
              <a:t> </a:t>
            </a:r>
            <a:r>
              <a:rPr lang="fr-FR" dirty="0" err="1"/>
              <a:t>fiind</a:t>
            </a:r>
            <a:r>
              <a:rPr lang="fr-FR" dirty="0"/>
              <a:t> </a:t>
            </a:r>
            <a:r>
              <a:rPr lang="fr-FR" dirty="0" err="1"/>
              <a:t>relevante</a:t>
            </a:r>
            <a:r>
              <a:rPr lang="fr-FR" dirty="0"/>
              <a:t> (</a:t>
            </a:r>
            <a:r>
              <a:rPr lang="fr-FR" dirty="0" err="1"/>
              <a:t>culoare</a:t>
            </a:r>
            <a:r>
              <a:rPr lang="fr-FR" dirty="0"/>
              <a:t> </a:t>
            </a:r>
            <a:r>
              <a:rPr lang="fr-FR" dirty="0" err="1"/>
              <a:t>deschisă</a:t>
            </a:r>
            <a:r>
              <a:rPr lang="fr-FR" dirty="0"/>
              <a:t> </a:t>
            </a:r>
            <a:r>
              <a:rPr lang="fr-FR" dirty="0" err="1"/>
              <a:t>atât</a:t>
            </a:r>
            <a:r>
              <a:rPr lang="fr-FR" dirty="0"/>
              <a:t> la </a:t>
            </a:r>
            <a:r>
              <a:rPr lang="fr-FR" dirty="0" err="1"/>
              <a:t>interior</a:t>
            </a:r>
            <a:r>
              <a:rPr lang="fr-FR" dirty="0"/>
              <a:t> </a:t>
            </a:r>
            <a:r>
              <a:rPr lang="fr-FR" dirty="0" err="1"/>
              <a:t>cât</a:t>
            </a:r>
            <a:r>
              <a:rPr lang="fr-FR" dirty="0"/>
              <a:t> </a:t>
            </a:r>
            <a:r>
              <a:rPr lang="fr-FR" dirty="0" err="1"/>
              <a:t>și</a:t>
            </a:r>
            <a:r>
              <a:rPr lang="fr-FR" dirty="0"/>
              <a:t> la </a:t>
            </a:r>
            <a:r>
              <a:rPr lang="fr-FR" dirty="0" err="1"/>
              <a:t>exterior</a:t>
            </a:r>
            <a:r>
              <a:rPr lang="fr-FR" dirty="0"/>
              <a:t>, </a:t>
            </a:r>
            <a:r>
              <a:rPr lang="fr-FR" dirty="0" err="1"/>
              <a:t>miez</a:t>
            </a:r>
            <a:r>
              <a:rPr lang="fr-FR" dirty="0"/>
              <a:t> </a:t>
            </a:r>
            <a:r>
              <a:rPr lang="fr-FR" dirty="0" err="1"/>
              <a:t>proaspăt</a:t>
            </a:r>
            <a:r>
              <a:rPr lang="fr-FR" dirty="0"/>
              <a:t> </a:t>
            </a:r>
            <a:r>
              <a:rPr lang="fr-FR" dirty="0" err="1"/>
              <a:t>cu</a:t>
            </a:r>
            <a:r>
              <a:rPr lang="fr-FR" dirty="0"/>
              <a:t> </a:t>
            </a:r>
            <a:r>
              <a:rPr lang="fr-FR" dirty="0" err="1"/>
              <a:t>elasticitate</a:t>
            </a:r>
            <a:r>
              <a:rPr lang="fr-FR" dirty="0"/>
              <a:t> </a:t>
            </a:r>
            <a:r>
              <a:rPr lang="fr-FR" dirty="0" err="1"/>
              <a:t>crescută</a:t>
            </a:r>
            <a:r>
              <a:rPr lang="fr-FR" dirty="0"/>
              <a:t>, </a:t>
            </a:r>
            <a:r>
              <a:rPr lang="fr-FR" dirty="0" err="1"/>
              <a:t>gust</a:t>
            </a:r>
            <a:r>
              <a:rPr lang="fr-FR" dirty="0"/>
              <a:t> </a:t>
            </a:r>
            <a:r>
              <a:rPr lang="fr-FR" dirty="0" err="1"/>
              <a:t>și</a:t>
            </a:r>
            <a:r>
              <a:rPr lang="fr-FR" dirty="0"/>
              <a:t> miros </a:t>
            </a:r>
            <a:r>
              <a:rPr lang="fr-FR" dirty="0" err="1"/>
              <a:t>plăcut</a:t>
            </a:r>
            <a:r>
              <a:rPr lang="fr-FR" dirty="0"/>
              <a:t>).</a:t>
            </a:r>
            <a:endParaRPr lang="ro-RO" dirty="0"/>
          </a:p>
        </p:txBody>
      </p:sp>
      <p:sp>
        <p:nvSpPr>
          <p:cNvPr id="3" name="TextBox 2">
            <a:extLst>
              <a:ext uri="{FF2B5EF4-FFF2-40B4-BE49-F238E27FC236}">
                <a16:creationId xmlns:a16="http://schemas.microsoft.com/office/drawing/2014/main" id="{659B4705-96E8-707E-A81B-FF6F8155CCC6}"/>
              </a:ext>
            </a:extLst>
          </p:cNvPr>
          <p:cNvSpPr txBox="1"/>
          <p:nvPr/>
        </p:nvSpPr>
        <p:spPr>
          <a:xfrm>
            <a:off x="677333" y="215913"/>
            <a:ext cx="9002243" cy="461665"/>
          </a:xfrm>
          <a:prstGeom prst="rect">
            <a:avLst/>
          </a:prstGeom>
          <a:noFill/>
        </p:spPr>
        <p:txBody>
          <a:bodyPr wrap="square">
            <a:spAutoFit/>
          </a:bodyPr>
          <a:lstStyle/>
          <a:p>
            <a:r>
              <a:rPr lang="fr-FR" sz="2400" b="1" dirty="0" err="1">
                <a:solidFill>
                  <a:srgbClr val="92D050"/>
                </a:solidFill>
              </a:rPr>
              <a:t>Elaborarea</a:t>
            </a:r>
            <a:r>
              <a:rPr lang="fr-FR" sz="2400" b="1" dirty="0">
                <a:solidFill>
                  <a:srgbClr val="92D050"/>
                </a:solidFill>
              </a:rPr>
              <a:t> re</a:t>
            </a:r>
            <a:r>
              <a:rPr lang="ro-RO" sz="2400" b="1" dirty="0">
                <a:solidFill>
                  <a:srgbClr val="92D050"/>
                </a:solidFill>
              </a:rPr>
              <a:t>ț</a:t>
            </a:r>
            <a:r>
              <a:rPr lang="fr-FR" sz="2400" b="1" dirty="0" err="1">
                <a:solidFill>
                  <a:srgbClr val="92D050"/>
                </a:solidFill>
              </a:rPr>
              <a:t>etelor</a:t>
            </a:r>
            <a:r>
              <a:rPr lang="fr-FR" sz="2400" b="1" dirty="0">
                <a:solidFill>
                  <a:srgbClr val="92D050"/>
                </a:solidFill>
              </a:rPr>
              <a:t> </a:t>
            </a:r>
            <a:r>
              <a:rPr lang="fr-FR" sz="2400" b="1" dirty="0" err="1">
                <a:solidFill>
                  <a:srgbClr val="92D050"/>
                </a:solidFill>
              </a:rPr>
              <a:t>inovative</a:t>
            </a:r>
            <a:r>
              <a:rPr lang="fr-FR" sz="2400" b="1" dirty="0">
                <a:solidFill>
                  <a:srgbClr val="92D050"/>
                </a:solidFill>
              </a:rPr>
              <a:t> (4 alimente) </a:t>
            </a:r>
            <a:endParaRPr lang="ro-RO" sz="2400" dirty="0">
              <a:solidFill>
                <a:srgbClr val="92D050"/>
              </a:solidFill>
            </a:endParaRPr>
          </a:p>
        </p:txBody>
      </p:sp>
      <p:pic>
        <p:nvPicPr>
          <p:cNvPr id="5" name="Picture 4">
            <a:extLst>
              <a:ext uri="{FF2B5EF4-FFF2-40B4-BE49-F238E27FC236}">
                <a16:creationId xmlns:a16="http://schemas.microsoft.com/office/drawing/2014/main" id="{5F4C15B6-F75A-CCBD-3E3D-B10D12E75074}"/>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824558" y="2392301"/>
            <a:ext cx="2474194" cy="1855480"/>
          </a:xfrm>
          <a:prstGeom prst="rect">
            <a:avLst/>
          </a:prstGeom>
          <a:ln>
            <a:noFill/>
          </a:ln>
          <a:effectLst>
            <a:outerShdw blurRad="292100" dist="139700" dir="2700000" algn="tl" rotWithShape="0">
              <a:srgbClr val="333333">
                <a:alpha val="65000"/>
              </a:srgbClr>
            </a:outerShdw>
          </a:effectLst>
        </p:spPr>
      </p:pic>
      <p:pic>
        <p:nvPicPr>
          <p:cNvPr id="6" name="Picture 5">
            <a:extLst>
              <a:ext uri="{FF2B5EF4-FFF2-40B4-BE49-F238E27FC236}">
                <a16:creationId xmlns:a16="http://schemas.microsoft.com/office/drawing/2014/main" id="{096E93B8-D7EB-B2D5-7FEE-E8B118C41B21}"/>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212114" y="4380195"/>
            <a:ext cx="5602513" cy="2404612"/>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80178597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E1157BD-3506-2546-647A-D5A7390D6CC5}"/>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28B0356F-CF2B-A442-769D-4F200021E4C0}"/>
              </a:ext>
            </a:extLst>
          </p:cNvPr>
          <p:cNvPicPr>
            <a:picLocks noChangeAspect="1"/>
          </p:cNvPicPr>
          <p:nvPr/>
        </p:nvPicPr>
        <p:blipFill>
          <a:blip r:embed="rId2">
            <a:lum bright="70000" contrast="-70000"/>
            <a:extLst>
              <a:ext uri="{28A0092B-C50C-407E-A947-70E740481C1C}">
                <a14:useLocalDpi xmlns:a14="http://schemas.microsoft.com/office/drawing/2010/main" val="0"/>
              </a:ext>
            </a:extLst>
          </a:blip>
          <a:stretch>
            <a:fillRect/>
          </a:stretch>
        </p:blipFill>
        <p:spPr>
          <a:xfrm rot="21351887">
            <a:off x="2531443" y="1428790"/>
            <a:ext cx="4948437" cy="4594977"/>
          </a:xfrm>
          <a:prstGeom prst="rect">
            <a:avLst/>
          </a:prstGeom>
          <a:ln>
            <a:noFill/>
          </a:ln>
          <a:effectLst>
            <a:softEdge rad="112500"/>
          </a:effectLst>
        </p:spPr>
      </p:pic>
      <p:sp>
        <p:nvSpPr>
          <p:cNvPr id="2" name="Content Placeholder 2">
            <a:extLst>
              <a:ext uri="{FF2B5EF4-FFF2-40B4-BE49-F238E27FC236}">
                <a16:creationId xmlns:a16="http://schemas.microsoft.com/office/drawing/2014/main" id="{C2419369-29DA-7371-9447-1FE16BA6078C}"/>
              </a:ext>
            </a:extLst>
          </p:cNvPr>
          <p:cNvSpPr>
            <a:spLocks noGrp="1"/>
          </p:cNvSpPr>
          <p:nvPr>
            <p:ph idx="1"/>
          </p:nvPr>
        </p:nvSpPr>
        <p:spPr>
          <a:xfrm>
            <a:off x="391886" y="533064"/>
            <a:ext cx="11669486" cy="5528452"/>
          </a:xfrm>
        </p:spPr>
        <p:txBody>
          <a:bodyPr numCol="1" spcCol="360000">
            <a:noAutofit/>
          </a:bodyPr>
          <a:lstStyle/>
          <a:p>
            <a:r>
              <a:rPr lang="en-US" b="1" dirty="0" err="1"/>
              <a:t>Sărățelele</a:t>
            </a:r>
            <a:r>
              <a:rPr lang="en-US" b="1" dirty="0"/>
              <a:t> cu </a:t>
            </a:r>
            <a:r>
              <a:rPr lang="en-US" b="1" dirty="0" err="1"/>
              <a:t>brânză</a:t>
            </a:r>
            <a:r>
              <a:rPr lang="en-US" b="1" dirty="0"/>
              <a:t> </a:t>
            </a:r>
            <a:r>
              <a:rPr lang="en-US" b="1" dirty="0" err="1"/>
              <a:t>și</a:t>
            </a:r>
            <a:r>
              <a:rPr lang="en-US" b="1" dirty="0"/>
              <a:t> </a:t>
            </a:r>
            <a:r>
              <a:rPr lang="en-US" b="1" dirty="0" err="1"/>
              <a:t>semințe</a:t>
            </a:r>
            <a:r>
              <a:rPr lang="en-US" b="1" dirty="0"/>
              <a:t> de </a:t>
            </a:r>
            <a:r>
              <a:rPr lang="en-US" b="1" dirty="0" err="1"/>
              <a:t>cânepă</a:t>
            </a:r>
            <a:r>
              <a:rPr lang="en-US" b="1" dirty="0"/>
              <a:t> </a:t>
            </a:r>
            <a:r>
              <a:rPr lang="en-US" b="1" dirty="0" err="1"/>
              <a:t>și</a:t>
            </a:r>
            <a:r>
              <a:rPr lang="en-US" b="1" dirty="0"/>
              <a:t> </a:t>
            </a:r>
            <a:r>
              <a:rPr lang="en-US" b="1" dirty="0" err="1"/>
              <a:t>floarea</a:t>
            </a:r>
            <a:r>
              <a:rPr lang="en-US" b="1" dirty="0"/>
              <a:t> </a:t>
            </a:r>
            <a:r>
              <a:rPr lang="en-US" b="1" dirty="0" err="1"/>
              <a:t>soarelui</a:t>
            </a:r>
            <a:r>
              <a:rPr lang="en-US" b="1" dirty="0"/>
              <a:t> </a:t>
            </a:r>
            <a:r>
              <a:rPr lang="en-US" dirty="0"/>
              <a:t>au </a:t>
            </a:r>
            <a:r>
              <a:rPr lang="en-US" dirty="0" err="1"/>
              <a:t>fost</a:t>
            </a:r>
            <a:r>
              <a:rPr lang="en-US" dirty="0"/>
              <a:t> de </a:t>
            </a:r>
            <a:r>
              <a:rPr lang="en-US" dirty="0" err="1"/>
              <a:t>asemenea</a:t>
            </a:r>
            <a:r>
              <a:rPr lang="en-US" dirty="0"/>
              <a:t> </a:t>
            </a:r>
            <a:r>
              <a:rPr lang="en-US" dirty="0" err="1"/>
              <a:t>apreciate</a:t>
            </a:r>
            <a:r>
              <a:rPr lang="en-US" b="1" dirty="0"/>
              <a:t> </a:t>
            </a:r>
            <a:r>
              <a:rPr lang="en-US" dirty="0"/>
              <a:t>(aspect </a:t>
            </a:r>
            <a:r>
              <a:rPr lang="en-US" dirty="0" err="1"/>
              <a:t>plăcut</a:t>
            </a:r>
            <a:r>
              <a:rPr lang="en-US" dirty="0"/>
              <a:t> la exterior </a:t>
            </a:r>
            <a:r>
              <a:rPr lang="en-US" dirty="0" err="1"/>
              <a:t>și</a:t>
            </a:r>
            <a:r>
              <a:rPr lang="en-US" dirty="0"/>
              <a:t> interior, aroma </a:t>
            </a:r>
            <a:r>
              <a:rPr lang="en-US" dirty="0" err="1"/>
              <a:t>predominantă</a:t>
            </a:r>
            <a:r>
              <a:rPr lang="en-US" dirty="0"/>
              <a:t> de cereale, gust </a:t>
            </a:r>
            <a:r>
              <a:rPr lang="en-US" dirty="0" err="1"/>
              <a:t>sărat</a:t>
            </a:r>
            <a:r>
              <a:rPr lang="en-US" dirty="0"/>
              <a:t>, </a:t>
            </a:r>
            <a:r>
              <a:rPr lang="en-US" dirty="0" err="1"/>
              <a:t>fermitatea</a:t>
            </a:r>
            <a:r>
              <a:rPr lang="en-US" dirty="0"/>
              <a:t> la </a:t>
            </a:r>
            <a:r>
              <a:rPr lang="en-US" dirty="0" err="1"/>
              <a:t>mușcare</a:t>
            </a:r>
            <a:r>
              <a:rPr lang="en-US" dirty="0"/>
              <a:t> mare, </a:t>
            </a:r>
            <a:r>
              <a:rPr lang="en-US" dirty="0" err="1"/>
              <a:t>specifică</a:t>
            </a:r>
            <a:r>
              <a:rPr lang="en-US" dirty="0"/>
              <a:t> </a:t>
            </a:r>
            <a:r>
              <a:rPr lang="en-US" dirty="0" err="1"/>
              <a:t>tipului</a:t>
            </a:r>
            <a:r>
              <a:rPr lang="en-US" dirty="0"/>
              <a:t> de </a:t>
            </a:r>
            <a:r>
              <a:rPr lang="en-US" dirty="0" err="1"/>
              <a:t>produs</a:t>
            </a:r>
            <a:r>
              <a:rPr lang="en-US" dirty="0"/>
              <a:t>, </a:t>
            </a:r>
            <a:r>
              <a:rPr lang="en-US" dirty="0" err="1"/>
              <a:t>dar</a:t>
            </a:r>
            <a:r>
              <a:rPr lang="en-US" dirty="0"/>
              <a:t> nu </a:t>
            </a:r>
            <a:r>
              <a:rPr lang="en-US" dirty="0" err="1"/>
              <a:t>exagerat</a:t>
            </a:r>
            <a:r>
              <a:rPr lang="ro-RO" dirty="0"/>
              <a:t>ă</a:t>
            </a:r>
            <a:r>
              <a:rPr lang="en-US" dirty="0"/>
              <a:t>). </a:t>
            </a:r>
            <a:endParaRPr lang="ro-RO" dirty="0"/>
          </a:p>
        </p:txBody>
      </p:sp>
      <p:pic>
        <p:nvPicPr>
          <p:cNvPr id="5" name="Picture 4">
            <a:extLst>
              <a:ext uri="{FF2B5EF4-FFF2-40B4-BE49-F238E27FC236}">
                <a16:creationId xmlns:a16="http://schemas.microsoft.com/office/drawing/2014/main" id="{B02ED62E-A6EE-8AB7-F38A-31B467DA277F}"/>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207644" y="1792932"/>
            <a:ext cx="9776712" cy="4403271"/>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364795055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7F0E85-255A-DA40-DA37-FD4233D52E9C}"/>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9AA098D2-A932-445B-F4F4-FBC1FE68FD2D}"/>
              </a:ext>
            </a:extLst>
          </p:cNvPr>
          <p:cNvPicPr>
            <a:picLocks noChangeAspect="1"/>
          </p:cNvPicPr>
          <p:nvPr/>
        </p:nvPicPr>
        <p:blipFill>
          <a:blip r:embed="rId2">
            <a:lum bright="70000" contrast="-70000"/>
            <a:extLst>
              <a:ext uri="{28A0092B-C50C-407E-A947-70E740481C1C}">
                <a14:useLocalDpi xmlns:a14="http://schemas.microsoft.com/office/drawing/2010/main" val="0"/>
              </a:ext>
            </a:extLst>
          </a:blip>
          <a:stretch>
            <a:fillRect/>
          </a:stretch>
        </p:blipFill>
        <p:spPr>
          <a:xfrm rot="21351887">
            <a:off x="2531443" y="1428790"/>
            <a:ext cx="4948437" cy="4594977"/>
          </a:xfrm>
          <a:prstGeom prst="rect">
            <a:avLst/>
          </a:prstGeom>
          <a:ln>
            <a:noFill/>
          </a:ln>
          <a:effectLst>
            <a:softEdge rad="112500"/>
          </a:effectLst>
        </p:spPr>
      </p:pic>
      <p:sp>
        <p:nvSpPr>
          <p:cNvPr id="2" name="Content Placeholder 2">
            <a:extLst>
              <a:ext uri="{FF2B5EF4-FFF2-40B4-BE49-F238E27FC236}">
                <a16:creationId xmlns:a16="http://schemas.microsoft.com/office/drawing/2014/main" id="{FEA17F88-71A6-8381-F1EF-F0DE6FABCD34}"/>
              </a:ext>
            </a:extLst>
          </p:cNvPr>
          <p:cNvSpPr>
            <a:spLocks noGrp="1"/>
          </p:cNvSpPr>
          <p:nvPr>
            <p:ph idx="1"/>
          </p:nvPr>
        </p:nvSpPr>
        <p:spPr>
          <a:xfrm>
            <a:off x="362858" y="416949"/>
            <a:ext cx="11408228" cy="2500422"/>
          </a:xfrm>
        </p:spPr>
        <p:txBody>
          <a:bodyPr numCol="1" spcCol="360000">
            <a:noAutofit/>
          </a:bodyPr>
          <a:lstStyle/>
          <a:p>
            <a:pPr algn="just"/>
            <a:r>
              <a:rPr lang="fr-FR" b="1" dirty="0" err="1"/>
              <a:t>Chiflele</a:t>
            </a:r>
            <a:r>
              <a:rPr lang="fr-FR" b="1" dirty="0"/>
              <a:t> </a:t>
            </a:r>
            <a:r>
              <a:rPr lang="fr-FR" b="1" dirty="0" err="1"/>
              <a:t>cu</a:t>
            </a:r>
            <a:r>
              <a:rPr lang="fr-FR" b="1" dirty="0"/>
              <a:t> </a:t>
            </a:r>
            <a:r>
              <a:rPr lang="fr-FR" b="1" dirty="0" err="1"/>
              <a:t>adaos</a:t>
            </a:r>
            <a:r>
              <a:rPr lang="fr-FR" b="1" dirty="0"/>
              <a:t> de </a:t>
            </a:r>
            <a:r>
              <a:rPr lang="fr-FR" b="1" dirty="0" err="1"/>
              <a:t>cânepă</a:t>
            </a:r>
            <a:r>
              <a:rPr lang="fr-FR" dirty="0"/>
              <a:t>,</a:t>
            </a:r>
            <a:r>
              <a:rPr lang="fr-FR" b="1" dirty="0"/>
              <a:t> </a:t>
            </a:r>
            <a:r>
              <a:rPr lang="ro-RO" dirty="0"/>
              <a:t>î</a:t>
            </a:r>
            <a:r>
              <a:rPr lang="fr-FR" dirty="0"/>
              <a:t>n prima variant</a:t>
            </a:r>
            <a:r>
              <a:rPr lang="ro-RO" dirty="0"/>
              <a:t>ă</a:t>
            </a:r>
            <a:r>
              <a:rPr lang="fr-FR" dirty="0"/>
              <a:t> au </a:t>
            </a:r>
            <a:r>
              <a:rPr lang="fr-FR" dirty="0" err="1"/>
              <a:t>avut</a:t>
            </a:r>
            <a:r>
              <a:rPr lang="fr-FR" dirty="0"/>
              <a:t> un </a:t>
            </a:r>
            <a:r>
              <a:rPr lang="fr-FR" dirty="0" err="1"/>
              <a:t>gust</a:t>
            </a:r>
            <a:r>
              <a:rPr lang="fr-FR" dirty="0"/>
              <a:t> </a:t>
            </a:r>
            <a:r>
              <a:rPr lang="fr-FR" dirty="0" err="1"/>
              <a:t>amar</a:t>
            </a:r>
            <a:r>
              <a:rPr lang="fr-FR" dirty="0"/>
              <a:t> peste </a:t>
            </a:r>
            <a:r>
              <a:rPr lang="fr-FR" dirty="0" err="1"/>
              <a:t>medie</a:t>
            </a:r>
            <a:r>
              <a:rPr lang="fr-FR" dirty="0"/>
              <a:t>, </a:t>
            </a:r>
            <a:r>
              <a:rPr lang="fr-FR" dirty="0" err="1"/>
              <a:t>cu</a:t>
            </a:r>
            <a:r>
              <a:rPr lang="fr-FR" dirty="0"/>
              <a:t> </a:t>
            </a:r>
            <a:r>
              <a:rPr lang="fr-FR" dirty="0" err="1"/>
              <a:t>arom</a:t>
            </a:r>
            <a:r>
              <a:rPr lang="ro-RO" dirty="0"/>
              <a:t>ă</a:t>
            </a:r>
            <a:r>
              <a:rPr lang="fr-FR" dirty="0"/>
              <a:t> </a:t>
            </a:r>
            <a:r>
              <a:rPr lang="fr-FR" dirty="0" err="1"/>
              <a:t>predominant</a:t>
            </a:r>
            <a:r>
              <a:rPr lang="ro-RO" dirty="0"/>
              <a:t>ă</a:t>
            </a:r>
            <a:r>
              <a:rPr lang="fr-FR" dirty="0"/>
              <a:t> de </a:t>
            </a:r>
            <a:r>
              <a:rPr lang="fr-FR" dirty="0" err="1"/>
              <a:t>cânepă</a:t>
            </a:r>
            <a:r>
              <a:rPr lang="fr-FR" dirty="0"/>
              <a:t> </a:t>
            </a:r>
            <a:r>
              <a:rPr lang="ro-RO" dirty="0"/>
              <a:t>ș</a:t>
            </a:r>
            <a:r>
              <a:rPr lang="fr-FR" dirty="0"/>
              <a:t>i au </a:t>
            </a:r>
            <a:r>
              <a:rPr lang="fr-FR" dirty="0" err="1"/>
              <a:t>ob</a:t>
            </a:r>
            <a:r>
              <a:rPr lang="ro-RO" dirty="0"/>
              <a:t>ț</a:t>
            </a:r>
            <a:r>
              <a:rPr lang="fr-FR" dirty="0" err="1"/>
              <a:t>inut</a:t>
            </a:r>
            <a:r>
              <a:rPr lang="fr-FR" dirty="0"/>
              <a:t> nota 4, </a:t>
            </a:r>
            <a:r>
              <a:rPr lang="fr-FR" dirty="0" err="1"/>
              <a:t>echivalent</a:t>
            </a:r>
            <a:r>
              <a:rPr lang="ro-RO" dirty="0"/>
              <a:t>ă</a:t>
            </a:r>
            <a:r>
              <a:rPr lang="fr-FR" dirty="0"/>
              <a:t> </a:t>
            </a:r>
            <a:r>
              <a:rPr lang="fr-FR" dirty="0" err="1"/>
              <a:t>cu</a:t>
            </a:r>
            <a:r>
              <a:rPr lang="fr-FR" dirty="0"/>
              <a:t> “</a:t>
            </a:r>
            <a:r>
              <a:rPr lang="ro-RO" dirty="0"/>
              <a:t>î</a:t>
            </a:r>
            <a:r>
              <a:rPr lang="fr-FR" dirty="0"/>
              <a:t>mi </a:t>
            </a:r>
            <a:r>
              <a:rPr lang="fr-FR" dirty="0" err="1"/>
              <a:t>displace</a:t>
            </a:r>
            <a:r>
              <a:rPr lang="fr-FR" dirty="0"/>
              <a:t> u</a:t>
            </a:r>
            <a:r>
              <a:rPr lang="ro-RO" dirty="0"/>
              <a:t>ș</a:t>
            </a:r>
            <a:r>
              <a:rPr lang="fr-FR" dirty="0"/>
              <a:t>or”. </a:t>
            </a:r>
            <a:endParaRPr lang="ro-RO" dirty="0"/>
          </a:p>
          <a:p>
            <a:pPr algn="just"/>
            <a:r>
              <a:rPr lang="fr-FR" dirty="0"/>
              <a:t>Re</a:t>
            </a:r>
            <a:r>
              <a:rPr lang="ro-RO" dirty="0"/>
              <a:t>ț</a:t>
            </a:r>
            <a:r>
              <a:rPr lang="fr-FR" dirty="0" err="1"/>
              <a:t>eta</a:t>
            </a:r>
            <a:r>
              <a:rPr lang="fr-FR" dirty="0"/>
              <a:t> a </a:t>
            </a:r>
            <a:r>
              <a:rPr lang="fr-FR" dirty="0" err="1"/>
              <a:t>suportat</a:t>
            </a:r>
            <a:r>
              <a:rPr lang="fr-FR" dirty="0"/>
              <a:t> </a:t>
            </a:r>
            <a:r>
              <a:rPr lang="ro-RO" b="1" dirty="0"/>
              <a:t>î</a:t>
            </a:r>
            <a:r>
              <a:rPr lang="fr-FR" b="1" dirty="0" err="1"/>
              <a:t>mbun</a:t>
            </a:r>
            <a:r>
              <a:rPr lang="ro-RO" b="1" dirty="0"/>
              <a:t>ă</a:t>
            </a:r>
            <a:r>
              <a:rPr lang="fr-FR" b="1" dirty="0"/>
              <a:t>t</a:t>
            </a:r>
            <a:r>
              <a:rPr lang="ro-RO" b="1" dirty="0" err="1"/>
              <a:t>ăț</a:t>
            </a:r>
            <a:r>
              <a:rPr lang="fr-FR" b="1" dirty="0" err="1"/>
              <a:t>iri</a:t>
            </a:r>
            <a:r>
              <a:rPr lang="fr-FR" dirty="0"/>
              <a:t>, </a:t>
            </a:r>
            <a:r>
              <a:rPr lang="ro-RO" dirty="0"/>
              <a:t>î</a:t>
            </a:r>
            <a:r>
              <a:rPr lang="fr-FR" dirty="0"/>
              <a:t>n varianta 2, </a:t>
            </a:r>
            <a:r>
              <a:rPr lang="fr-FR" dirty="0" err="1"/>
              <a:t>elimin</a:t>
            </a:r>
            <a:r>
              <a:rPr lang="ro-RO" dirty="0"/>
              <a:t>â</a:t>
            </a:r>
            <a:r>
              <a:rPr lang="fr-FR" dirty="0" err="1"/>
              <a:t>ndu</a:t>
            </a:r>
            <a:r>
              <a:rPr lang="fr-FR" dirty="0"/>
              <a:t>-se </a:t>
            </a:r>
            <a:r>
              <a:rPr lang="fr-FR" dirty="0" err="1"/>
              <a:t>semin</a:t>
            </a:r>
            <a:r>
              <a:rPr lang="ro-RO" dirty="0"/>
              <a:t>ț</a:t>
            </a:r>
            <a:r>
              <a:rPr lang="fr-FR" dirty="0" err="1"/>
              <a:t>ele</a:t>
            </a:r>
            <a:r>
              <a:rPr lang="fr-FR" dirty="0"/>
              <a:t> de chia </a:t>
            </a:r>
            <a:r>
              <a:rPr lang="ro-RO" dirty="0"/>
              <a:t>ș</a:t>
            </a:r>
            <a:r>
              <a:rPr lang="fr-FR" dirty="0"/>
              <a:t>i tar</a:t>
            </a:r>
            <a:r>
              <a:rPr lang="ro-RO" dirty="0" err="1"/>
              <a:t>âț</a:t>
            </a:r>
            <a:r>
              <a:rPr lang="fr-FR" dirty="0" err="1"/>
              <a:t>ele</a:t>
            </a:r>
            <a:r>
              <a:rPr lang="fr-FR" dirty="0"/>
              <a:t> (de psyllium, </a:t>
            </a:r>
            <a:r>
              <a:rPr lang="fr-FR" dirty="0" err="1"/>
              <a:t>ovaz</a:t>
            </a:r>
            <a:r>
              <a:rPr lang="fr-FR" dirty="0"/>
              <a:t> </a:t>
            </a:r>
            <a:r>
              <a:rPr lang="ro-RO" dirty="0"/>
              <a:t>ș</a:t>
            </a:r>
            <a:r>
              <a:rPr lang="fr-FR" dirty="0"/>
              <a:t>i gr</a:t>
            </a:r>
            <a:r>
              <a:rPr lang="ro-RO" dirty="0"/>
              <a:t>â</a:t>
            </a:r>
            <a:r>
              <a:rPr lang="fr-FR" dirty="0"/>
              <a:t>u), a c</a:t>
            </a:r>
            <a:r>
              <a:rPr lang="ro-RO" dirty="0"/>
              <a:t>ă</a:t>
            </a:r>
            <a:r>
              <a:rPr lang="fr-FR" dirty="0" err="1"/>
              <a:t>ror</a:t>
            </a:r>
            <a:r>
              <a:rPr lang="fr-FR" dirty="0"/>
              <a:t> </a:t>
            </a:r>
            <a:r>
              <a:rPr lang="fr-FR" dirty="0" err="1"/>
              <a:t>prezen</a:t>
            </a:r>
            <a:r>
              <a:rPr lang="ro-RO" dirty="0" err="1"/>
              <a:t>ță</a:t>
            </a:r>
            <a:r>
              <a:rPr lang="fr-FR" dirty="0"/>
              <a:t> d</a:t>
            </a:r>
            <a:r>
              <a:rPr lang="ro-RO" dirty="0"/>
              <a:t>ă</a:t>
            </a:r>
            <a:r>
              <a:rPr lang="fr-FR" dirty="0" err="1"/>
              <a:t>duse</a:t>
            </a:r>
            <a:r>
              <a:rPr lang="fr-FR" dirty="0"/>
              <a:t> o </a:t>
            </a:r>
            <a:r>
              <a:rPr lang="fr-FR" dirty="0" err="1"/>
              <a:t>densitate</a:t>
            </a:r>
            <a:r>
              <a:rPr lang="fr-FR" dirty="0"/>
              <a:t> </a:t>
            </a:r>
            <a:r>
              <a:rPr lang="fr-FR" dirty="0" err="1"/>
              <a:t>prea</a:t>
            </a:r>
            <a:r>
              <a:rPr lang="fr-FR" dirty="0"/>
              <a:t> mare </a:t>
            </a:r>
            <a:r>
              <a:rPr lang="fr-FR" dirty="0" err="1"/>
              <a:t>aluatului</a:t>
            </a:r>
            <a:r>
              <a:rPr lang="fr-FR" dirty="0"/>
              <a:t> </a:t>
            </a:r>
            <a:r>
              <a:rPr lang="ro-RO" dirty="0"/>
              <a:t>ș</a:t>
            </a:r>
            <a:r>
              <a:rPr lang="fr-FR" dirty="0"/>
              <a:t>i o </a:t>
            </a:r>
            <a:r>
              <a:rPr lang="fr-FR" dirty="0" err="1"/>
              <a:t>consisten</a:t>
            </a:r>
            <a:r>
              <a:rPr lang="ro-RO" dirty="0" err="1"/>
              <a:t>ță</a:t>
            </a:r>
            <a:r>
              <a:rPr lang="fr-FR" dirty="0"/>
              <a:t> </a:t>
            </a:r>
            <a:r>
              <a:rPr lang="fr-FR" dirty="0" err="1"/>
              <a:t>grunjoas</a:t>
            </a:r>
            <a:r>
              <a:rPr lang="ro-RO" dirty="0"/>
              <a:t>ă</a:t>
            </a:r>
            <a:r>
              <a:rPr lang="fr-FR" dirty="0"/>
              <a:t> </a:t>
            </a:r>
            <a:r>
              <a:rPr lang="fr-FR" dirty="0" err="1"/>
              <a:t>chiflelor</a:t>
            </a:r>
            <a:r>
              <a:rPr lang="fr-FR" dirty="0"/>
              <a:t>, </a:t>
            </a:r>
            <a:r>
              <a:rPr lang="fr-FR" dirty="0" err="1"/>
              <a:t>iar</a:t>
            </a:r>
            <a:r>
              <a:rPr lang="fr-FR" dirty="0"/>
              <a:t> </a:t>
            </a:r>
            <a:r>
              <a:rPr lang="fr-FR" dirty="0" err="1"/>
              <a:t>faina</a:t>
            </a:r>
            <a:r>
              <a:rPr lang="fr-FR" dirty="0"/>
              <a:t> de c</a:t>
            </a:r>
            <a:r>
              <a:rPr lang="ro-RO" dirty="0"/>
              <a:t>â</a:t>
            </a:r>
            <a:r>
              <a:rPr lang="fr-FR" dirty="0" err="1"/>
              <a:t>nep</a:t>
            </a:r>
            <a:r>
              <a:rPr lang="ro-RO" dirty="0"/>
              <a:t>ă</a:t>
            </a:r>
            <a:r>
              <a:rPr lang="fr-FR" dirty="0"/>
              <a:t> a </a:t>
            </a:r>
            <a:r>
              <a:rPr lang="fr-FR" dirty="0" err="1"/>
              <a:t>fost</a:t>
            </a:r>
            <a:r>
              <a:rPr lang="fr-FR" dirty="0"/>
              <a:t> </a:t>
            </a:r>
            <a:r>
              <a:rPr lang="ro-RO" dirty="0"/>
              <a:t>î</a:t>
            </a:r>
            <a:r>
              <a:rPr lang="fr-FR" dirty="0" err="1"/>
              <a:t>nlocuit</a:t>
            </a:r>
            <a:r>
              <a:rPr lang="ro-RO" dirty="0"/>
              <a:t>ă</a:t>
            </a:r>
            <a:r>
              <a:rPr lang="fr-FR" dirty="0"/>
              <a:t> </a:t>
            </a:r>
            <a:r>
              <a:rPr lang="fr-FR" dirty="0" err="1"/>
              <a:t>cu</a:t>
            </a:r>
            <a:r>
              <a:rPr lang="fr-FR" dirty="0"/>
              <a:t> </a:t>
            </a:r>
            <a:r>
              <a:rPr lang="fr-FR" dirty="0" err="1"/>
              <a:t>pudra</a:t>
            </a:r>
            <a:r>
              <a:rPr lang="fr-FR" dirty="0"/>
              <a:t> </a:t>
            </a:r>
            <a:r>
              <a:rPr lang="fr-FR" dirty="0" err="1"/>
              <a:t>proteic</a:t>
            </a:r>
            <a:r>
              <a:rPr lang="ro-RO" dirty="0"/>
              <a:t>ă</a:t>
            </a:r>
            <a:r>
              <a:rPr lang="fr-FR" dirty="0"/>
              <a:t>, </a:t>
            </a:r>
            <a:r>
              <a:rPr lang="fr-FR" dirty="0" err="1"/>
              <a:t>astfel</a:t>
            </a:r>
            <a:r>
              <a:rPr lang="fr-FR" dirty="0"/>
              <a:t> s-a </a:t>
            </a:r>
            <a:r>
              <a:rPr lang="ro-RO" dirty="0"/>
              <a:t>î</a:t>
            </a:r>
            <a:r>
              <a:rPr lang="fr-FR" dirty="0" err="1"/>
              <a:t>mbunat</a:t>
            </a:r>
            <a:r>
              <a:rPr lang="ro-RO" dirty="0" err="1"/>
              <a:t>ăț</a:t>
            </a:r>
            <a:r>
              <a:rPr lang="fr-FR" dirty="0" err="1"/>
              <a:t>it</a:t>
            </a:r>
            <a:r>
              <a:rPr lang="fr-FR" dirty="0"/>
              <a:t> </a:t>
            </a:r>
            <a:r>
              <a:rPr lang="fr-FR" dirty="0" err="1"/>
              <a:t>culoarea</a:t>
            </a:r>
            <a:r>
              <a:rPr lang="fr-FR" dirty="0"/>
              <a:t> (mai </a:t>
            </a:r>
            <a:r>
              <a:rPr lang="fr-FR" dirty="0" err="1"/>
              <a:t>deschis</a:t>
            </a:r>
            <a:r>
              <a:rPr lang="ro-RO" dirty="0"/>
              <a:t>ă</a:t>
            </a:r>
            <a:r>
              <a:rPr lang="fr-FR" dirty="0"/>
              <a:t>), </a:t>
            </a:r>
            <a:r>
              <a:rPr lang="fr-FR" dirty="0" err="1"/>
              <a:t>consisten</a:t>
            </a:r>
            <a:r>
              <a:rPr lang="ro-RO" dirty="0"/>
              <a:t>ț</a:t>
            </a:r>
            <a:r>
              <a:rPr lang="fr-FR" dirty="0"/>
              <a:t>a (</a:t>
            </a:r>
            <a:r>
              <a:rPr lang="fr-FR" dirty="0" err="1"/>
              <a:t>devenit</a:t>
            </a:r>
            <a:r>
              <a:rPr lang="ro-RO" dirty="0"/>
              <a:t>ă</a:t>
            </a:r>
            <a:r>
              <a:rPr lang="fr-FR" dirty="0"/>
              <a:t> mai </a:t>
            </a:r>
            <a:r>
              <a:rPr lang="fr-FR" dirty="0" err="1"/>
              <a:t>pufoas</a:t>
            </a:r>
            <a:r>
              <a:rPr lang="ro-RO" dirty="0"/>
              <a:t>ă</a:t>
            </a:r>
            <a:r>
              <a:rPr lang="fr-FR" dirty="0"/>
              <a:t>), c</a:t>
            </a:r>
            <a:r>
              <a:rPr lang="ro-RO" dirty="0"/>
              <a:t>â</a:t>
            </a:r>
            <a:r>
              <a:rPr lang="fr-FR" dirty="0"/>
              <a:t>t </a:t>
            </a:r>
            <a:r>
              <a:rPr lang="ro-RO" dirty="0"/>
              <a:t>ș</a:t>
            </a:r>
            <a:r>
              <a:rPr lang="fr-FR" dirty="0"/>
              <a:t>i </a:t>
            </a:r>
            <a:r>
              <a:rPr lang="fr-FR" dirty="0" err="1"/>
              <a:t>gustul</a:t>
            </a:r>
            <a:r>
              <a:rPr lang="fr-FR" dirty="0"/>
              <a:t> </a:t>
            </a:r>
            <a:r>
              <a:rPr lang="fr-FR" dirty="0" err="1"/>
              <a:t>chiflelor</a:t>
            </a:r>
            <a:r>
              <a:rPr lang="fr-FR" dirty="0"/>
              <a:t>, </a:t>
            </a:r>
            <a:r>
              <a:rPr lang="fr-FR" dirty="0" err="1"/>
              <a:t>produsul</a:t>
            </a:r>
            <a:r>
              <a:rPr lang="fr-FR" dirty="0"/>
              <a:t> </a:t>
            </a:r>
            <a:r>
              <a:rPr lang="fr-FR" dirty="0" err="1"/>
              <a:t>devenind</a:t>
            </a:r>
            <a:r>
              <a:rPr lang="fr-FR" dirty="0"/>
              <a:t> net </a:t>
            </a:r>
            <a:r>
              <a:rPr lang="fr-FR" dirty="0" err="1"/>
              <a:t>superior</a:t>
            </a:r>
            <a:r>
              <a:rPr lang="fr-FR" dirty="0"/>
              <a:t> </a:t>
            </a:r>
            <a:r>
              <a:rPr lang="ro-RO" dirty="0"/>
              <a:t>ș</a:t>
            </a:r>
            <a:r>
              <a:rPr lang="fr-FR" dirty="0"/>
              <a:t>i </a:t>
            </a:r>
            <a:r>
              <a:rPr lang="fr-FR" dirty="0" err="1"/>
              <a:t>mult</a:t>
            </a:r>
            <a:r>
              <a:rPr lang="fr-FR" dirty="0"/>
              <a:t> mai </a:t>
            </a:r>
            <a:r>
              <a:rPr lang="fr-FR" dirty="0" err="1"/>
              <a:t>acceptabil</a:t>
            </a:r>
            <a:r>
              <a:rPr lang="fr-FR" dirty="0"/>
              <a:t> </a:t>
            </a:r>
            <a:r>
              <a:rPr lang="fr-FR" dirty="0" err="1"/>
              <a:t>pentru</a:t>
            </a:r>
            <a:r>
              <a:rPr lang="fr-FR" dirty="0"/>
              <a:t> </a:t>
            </a:r>
            <a:r>
              <a:rPr lang="fr-FR" dirty="0" err="1"/>
              <a:t>consumatori</a:t>
            </a:r>
            <a:r>
              <a:rPr lang="fr-FR" dirty="0"/>
              <a:t> (</a:t>
            </a:r>
            <a:r>
              <a:rPr lang="fr-FR" dirty="0" err="1"/>
              <a:t>punctajul</a:t>
            </a:r>
            <a:r>
              <a:rPr lang="fr-FR" dirty="0"/>
              <a:t> final s-a </a:t>
            </a:r>
            <a:r>
              <a:rPr lang="fr-FR" dirty="0" err="1"/>
              <a:t>ridicat</a:t>
            </a:r>
            <a:r>
              <a:rPr lang="fr-FR" dirty="0"/>
              <a:t> la 8). </a:t>
            </a:r>
            <a:endParaRPr lang="ro-RO" dirty="0"/>
          </a:p>
        </p:txBody>
      </p:sp>
      <p:pic>
        <p:nvPicPr>
          <p:cNvPr id="5" name="Picture 4">
            <a:extLst>
              <a:ext uri="{FF2B5EF4-FFF2-40B4-BE49-F238E27FC236}">
                <a16:creationId xmlns:a16="http://schemas.microsoft.com/office/drawing/2014/main" id="{3E9EC428-04C2-3E8E-C0A0-A57B70C317E4}"/>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151969" y="2677821"/>
            <a:ext cx="7471002" cy="3972452"/>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94040295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5F3146B-D8EF-BC65-BF14-36467CB9130D}"/>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552385CE-4FCE-F2A1-03F2-D1E5117FBDDF}"/>
              </a:ext>
            </a:extLst>
          </p:cNvPr>
          <p:cNvPicPr>
            <a:picLocks noChangeAspect="1"/>
          </p:cNvPicPr>
          <p:nvPr/>
        </p:nvPicPr>
        <p:blipFill>
          <a:blip r:embed="rId2">
            <a:lum bright="70000" contrast="-70000"/>
            <a:extLst>
              <a:ext uri="{28A0092B-C50C-407E-A947-70E740481C1C}">
                <a14:useLocalDpi xmlns:a14="http://schemas.microsoft.com/office/drawing/2010/main" val="0"/>
              </a:ext>
            </a:extLst>
          </a:blip>
          <a:stretch>
            <a:fillRect/>
          </a:stretch>
        </p:blipFill>
        <p:spPr>
          <a:xfrm rot="21351887">
            <a:off x="2531443" y="1428790"/>
            <a:ext cx="4948437" cy="4594977"/>
          </a:xfrm>
          <a:prstGeom prst="rect">
            <a:avLst/>
          </a:prstGeom>
          <a:ln>
            <a:noFill/>
          </a:ln>
          <a:effectLst>
            <a:softEdge rad="112500"/>
          </a:effectLst>
        </p:spPr>
      </p:pic>
      <p:sp>
        <p:nvSpPr>
          <p:cNvPr id="2" name="Content Placeholder 2">
            <a:extLst>
              <a:ext uri="{FF2B5EF4-FFF2-40B4-BE49-F238E27FC236}">
                <a16:creationId xmlns:a16="http://schemas.microsoft.com/office/drawing/2014/main" id="{27586680-1552-DAF8-0A08-71D7E6F68105}"/>
              </a:ext>
            </a:extLst>
          </p:cNvPr>
          <p:cNvSpPr>
            <a:spLocks noGrp="1"/>
          </p:cNvSpPr>
          <p:nvPr>
            <p:ph idx="1"/>
          </p:nvPr>
        </p:nvSpPr>
        <p:spPr>
          <a:xfrm>
            <a:off x="362858" y="416948"/>
            <a:ext cx="5909529" cy="6172538"/>
          </a:xfrm>
        </p:spPr>
        <p:txBody>
          <a:bodyPr numCol="1" spcCol="360000">
            <a:noAutofit/>
          </a:bodyPr>
          <a:lstStyle/>
          <a:p>
            <a:pPr algn="just"/>
            <a:r>
              <a:rPr lang="fr-FR" b="1" dirty="0" err="1"/>
              <a:t>Pastele</a:t>
            </a:r>
            <a:r>
              <a:rPr lang="fr-FR" b="1" dirty="0"/>
              <a:t> </a:t>
            </a:r>
            <a:r>
              <a:rPr lang="fr-FR" b="1" dirty="0" err="1"/>
              <a:t>aglutenice</a:t>
            </a:r>
            <a:r>
              <a:rPr lang="fr-FR" b="1" dirty="0"/>
              <a:t> </a:t>
            </a:r>
            <a:r>
              <a:rPr lang="fr-FR" b="1" dirty="0" err="1"/>
              <a:t>cu</a:t>
            </a:r>
            <a:r>
              <a:rPr lang="fr-FR" b="1" dirty="0"/>
              <a:t> </a:t>
            </a:r>
            <a:r>
              <a:rPr lang="fr-FR" b="1" dirty="0" err="1"/>
              <a:t>adaos</a:t>
            </a:r>
            <a:r>
              <a:rPr lang="fr-FR" b="1" dirty="0"/>
              <a:t> de c</a:t>
            </a:r>
            <a:r>
              <a:rPr lang="ro-RO" b="1" dirty="0"/>
              <a:t>â</a:t>
            </a:r>
            <a:r>
              <a:rPr lang="fr-FR" b="1" dirty="0" err="1"/>
              <a:t>nep</a:t>
            </a:r>
            <a:r>
              <a:rPr lang="ro-RO" b="1" dirty="0"/>
              <a:t>ă</a:t>
            </a:r>
            <a:r>
              <a:rPr lang="fr-FR" b="1" dirty="0"/>
              <a:t> </a:t>
            </a:r>
            <a:r>
              <a:rPr lang="fr-FR" dirty="0"/>
              <a:t>nu se g</a:t>
            </a:r>
            <a:r>
              <a:rPr lang="ro-RO" dirty="0"/>
              <a:t>ă</a:t>
            </a:r>
            <a:r>
              <a:rPr lang="fr-FR" dirty="0" err="1"/>
              <a:t>sesc</a:t>
            </a:r>
            <a:r>
              <a:rPr lang="fr-FR" dirty="0"/>
              <a:t> </a:t>
            </a:r>
            <a:r>
              <a:rPr lang="fr-FR" dirty="0" err="1"/>
              <a:t>pe</a:t>
            </a:r>
            <a:r>
              <a:rPr lang="fr-FR" dirty="0"/>
              <a:t> </a:t>
            </a:r>
            <a:r>
              <a:rPr lang="fr-FR" dirty="0" err="1"/>
              <a:t>pia</a:t>
            </a:r>
            <a:r>
              <a:rPr lang="ro-RO" dirty="0" err="1"/>
              <a:t>ță</a:t>
            </a:r>
            <a:r>
              <a:rPr lang="fr-FR" dirty="0"/>
              <a:t>, a</a:t>
            </a:r>
            <a:r>
              <a:rPr lang="ro-RO" dirty="0"/>
              <a:t>ș</a:t>
            </a:r>
            <a:r>
              <a:rPr lang="fr-FR" dirty="0"/>
              <a:t>a c</a:t>
            </a:r>
            <a:r>
              <a:rPr lang="ro-RO" dirty="0"/>
              <a:t>ă</a:t>
            </a:r>
            <a:r>
              <a:rPr lang="fr-FR" dirty="0"/>
              <a:t> </a:t>
            </a:r>
            <a:r>
              <a:rPr lang="ro-RO" dirty="0"/>
              <a:t>î</a:t>
            </a:r>
            <a:r>
              <a:rPr lang="fr-FR" dirty="0"/>
              <a:t>n re</a:t>
            </a:r>
            <a:r>
              <a:rPr lang="ro-RO" dirty="0"/>
              <a:t>ț</a:t>
            </a:r>
            <a:r>
              <a:rPr lang="fr-FR" dirty="0" err="1"/>
              <a:t>eta</a:t>
            </a:r>
            <a:r>
              <a:rPr lang="fr-FR" dirty="0"/>
              <a:t> a </a:t>
            </a:r>
            <a:r>
              <a:rPr lang="fr-FR" dirty="0" err="1"/>
              <a:t>fost</a:t>
            </a:r>
            <a:r>
              <a:rPr lang="fr-FR" dirty="0"/>
              <a:t> </a:t>
            </a:r>
            <a:r>
              <a:rPr lang="fr-FR" dirty="0" err="1"/>
              <a:t>introdus</a:t>
            </a:r>
            <a:r>
              <a:rPr lang="ro-RO" dirty="0"/>
              <a:t>ă</a:t>
            </a:r>
            <a:r>
              <a:rPr lang="fr-FR" dirty="0"/>
              <a:t> </a:t>
            </a:r>
            <a:r>
              <a:rPr lang="fr-FR" dirty="0" err="1"/>
              <a:t>faina</a:t>
            </a:r>
            <a:r>
              <a:rPr lang="fr-FR" dirty="0"/>
              <a:t> de c</a:t>
            </a:r>
            <a:r>
              <a:rPr lang="ro-RO" dirty="0"/>
              <a:t>â</a:t>
            </a:r>
            <a:r>
              <a:rPr lang="fr-FR" dirty="0" err="1"/>
              <a:t>nep</a:t>
            </a:r>
            <a:r>
              <a:rPr lang="ro-RO" dirty="0"/>
              <a:t>ă</a:t>
            </a:r>
            <a:r>
              <a:rPr lang="fr-FR" dirty="0"/>
              <a:t>, </a:t>
            </a:r>
            <a:r>
              <a:rPr lang="fr-FR" dirty="0" err="1"/>
              <a:t>pe</a:t>
            </a:r>
            <a:r>
              <a:rPr lang="fr-FR" dirty="0"/>
              <a:t> l</a:t>
            </a:r>
            <a:r>
              <a:rPr lang="ro-RO" dirty="0"/>
              <a:t>â</a:t>
            </a:r>
            <a:r>
              <a:rPr lang="fr-FR" dirty="0" err="1"/>
              <a:t>ng</a:t>
            </a:r>
            <a:r>
              <a:rPr lang="ro-RO" dirty="0"/>
              <a:t>ă</a:t>
            </a:r>
            <a:r>
              <a:rPr lang="fr-FR" dirty="0"/>
              <a:t> </a:t>
            </a:r>
            <a:r>
              <a:rPr lang="fr-FR" dirty="0" err="1"/>
              <a:t>cea</a:t>
            </a:r>
            <a:r>
              <a:rPr lang="fr-FR" dirty="0"/>
              <a:t> de </a:t>
            </a:r>
            <a:r>
              <a:rPr lang="fr-FR" dirty="0" err="1"/>
              <a:t>orez</a:t>
            </a:r>
            <a:r>
              <a:rPr lang="fr-FR" dirty="0"/>
              <a:t>. </a:t>
            </a:r>
            <a:endParaRPr lang="ro-RO" dirty="0"/>
          </a:p>
          <a:p>
            <a:pPr algn="just"/>
            <a:r>
              <a:rPr lang="fr-FR" dirty="0" err="1"/>
              <a:t>Aspectul</a:t>
            </a:r>
            <a:r>
              <a:rPr lang="fr-FR" dirty="0"/>
              <a:t> </a:t>
            </a:r>
            <a:r>
              <a:rPr lang="fr-FR" dirty="0" err="1"/>
              <a:t>general</a:t>
            </a:r>
            <a:r>
              <a:rPr lang="fr-FR" dirty="0"/>
              <a:t> </a:t>
            </a:r>
            <a:r>
              <a:rPr lang="ro-RO" dirty="0"/>
              <a:t>ș</a:t>
            </a:r>
            <a:r>
              <a:rPr lang="fr-FR" dirty="0"/>
              <a:t>i </a:t>
            </a:r>
            <a:r>
              <a:rPr lang="fr-FR" dirty="0" err="1"/>
              <a:t>comportamentul</a:t>
            </a:r>
            <a:r>
              <a:rPr lang="fr-FR" dirty="0"/>
              <a:t> la </a:t>
            </a:r>
            <a:r>
              <a:rPr lang="fr-FR" dirty="0" err="1"/>
              <a:t>fierbere</a:t>
            </a:r>
            <a:r>
              <a:rPr lang="fr-FR" dirty="0"/>
              <a:t> a p</a:t>
            </a:r>
            <a:r>
              <a:rPr lang="ro-RO" dirty="0"/>
              <a:t>ă</a:t>
            </a:r>
            <a:r>
              <a:rPr lang="fr-FR" dirty="0"/>
              <a:t>rut normal (</a:t>
            </a:r>
            <a:r>
              <a:rPr lang="fr-FR" dirty="0" err="1"/>
              <a:t>timp</a:t>
            </a:r>
            <a:r>
              <a:rPr lang="fr-FR" dirty="0"/>
              <a:t> de </a:t>
            </a:r>
            <a:r>
              <a:rPr lang="fr-FR" dirty="0" err="1"/>
              <a:t>fierbere</a:t>
            </a:r>
            <a:r>
              <a:rPr lang="fr-FR" dirty="0"/>
              <a:t> redus, de 6-7 minute, p</a:t>
            </a:r>
            <a:r>
              <a:rPr lang="ro-RO" dirty="0"/>
              <a:t>ă</a:t>
            </a:r>
            <a:r>
              <a:rPr lang="fr-FR" dirty="0" err="1"/>
              <a:t>strarea</a:t>
            </a:r>
            <a:r>
              <a:rPr lang="fr-FR" dirty="0"/>
              <a:t> </a:t>
            </a:r>
            <a:r>
              <a:rPr lang="fr-FR" dirty="0" err="1"/>
              <a:t>formei</a:t>
            </a:r>
            <a:r>
              <a:rPr lang="fr-FR" dirty="0"/>
              <a:t>, </a:t>
            </a:r>
            <a:r>
              <a:rPr lang="ro-RO" dirty="0"/>
              <a:t>ș</a:t>
            </a:r>
            <a:r>
              <a:rPr lang="fr-FR" dirty="0"/>
              <a:t>i m</a:t>
            </a:r>
            <a:r>
              <a:rPr lang="ro-RO" dirty="0"/>
              <a:t>ă</a:t>
            </a:r>
            <a:r>
              <a:rPr lang="fr-FR" dirty="0" err="1"/>
              <a:t>rirea</a:t>
            </a:r>
            <a:r>
              <a:rPr lang="fr-FR" dirty="0"/>
              <a:t> </a:t>
            </a:r>
            <a:r>
              <a:rPr lang="fr-FR" dirty="0" err="1"/>
              <a:t>volumului</a:t>
            </a:r>
            <a:r>
              <a:rPr lang="fr-FR" dirty="0"/>
              <a:t> de 2.8 </a:t>
            </a:r>
            <a:r>
              <a:rPr lang="fr-FR" dirty="0" err="1"/>
              <a:t>ori</a:t>
            </a:r>
            <a:r>
              <a:rPr lang="fr-FR" dirty="0"/>
              <a:t>); </a:t>
            </a:r>
            <a:r>
              <a:rPr lang="fr-FR" dirty="0" err="1"/>
              <a:t>pastele</a:t>
            </a:r>
            <a:r>
              <a:rPr lang="fr-FR" dirty="0"/>
              <a:t> au aspect </a:t>
            </a:r>
            <a:r>
              <a:rPr lang="fr-FR" dirty="0" err="1"/>
              <a:t>plăcut</a:t>
            </a:r>
            <a:r>
              <a:rPr lang="fr-FR" dirty="0"/>
              <a:t> la </a:t>
            </a:r>
            <a:r>
              <a:rPr lang="fr-FR" dirty="0" err="1"/>
              <a:t>suprafața</a:t>
            </a:r>
            <a:r>
              <a:rPr lang="fr-FR" dirty="0"/>
              <a:t>, </a:t>
            </a:r>
            <a:r>
              <a:rPr lang="fr-FR" dirty="0" err="1"/>
              <a:t>intensitatea</a:t>
            </a:r>
            <a:r>
              <a:rPr lang="fr-FR" dirty="0"/>
              <a:t> </a:t>
            </a:r>
            <a:r>
              <a:rPr lang="fr-FR" dirty="0" err="1"/>
              <a:t>mirosului</a:t>
            </a:r>
            <a:r>
              <a:rPr lang="fr-FR" dirty="0"/>
              <a:t> </a:t>
            </a:r>
            <a:r>
              <a:rPr lang="fr-FR" dirty="0" err="1"/>
              <a:t>medie</a:t>
            </a:r>
            <a:r>
              <a:rPr lang="fr-FR" dirty="0"/>
              <a:t>, </a:t>
            </a:r>
            <a:r>
              <a:rPr lang="fr-FR" dirty="0" err="1"/>
              <a:t>neutră</a:t>
            </a:r>
            <a:r>
              <a:rPr lang="fr-FR" dirty="0"/>
              <a:t>, </a:t>
            </a:r>
            <a:r>
              <a:rPr lang="fr-FR" dirty="0" err="1"/>
              <a:t>fermitatea</a:t>
            </a:r>
            <a:r>
              <a:rPr lang="fr-FR" dirty="0"/>
              <a:t> la </a:t>
            </a:r>
            <a:r>
              <a:rPr lang="fr-FR" dirty="0" err="1"/>
              <a:t>mușcare</a:t>
            </a:r>
            <a:r>
              <a:rPr lang="fr-FR" dirty="0"/>
              <a:t> </a:t>
            </a:r>
            <a:r>
              <a:rPr lang="fr-FR" dirty="0" err="1"/>
              <a:t>medie</a:t>
            </a:r>
            <a:r>
              <a:rPr lang="fr-FR" dirty="0"/>
              <a:t>, </a:t>
            </a:r>
            <a:r>
              <a:rPr lang="fr-FR" dirty="0" err="1"/>
              <a:t>specifică</a:t>
            </a:r>
            <a:r>
              <a:rPr lang="fr-FR" dirty="0"/>
              <a:t> </a:t>
            </a:r>
            <a:r>
              <a:rPr lang="fr-FR" dirty="0" err="1"/>
              <a:t>tipului</a:t>
            </a:r>
            <a:r>
              <a:rPr lang="fr-FR" dirty="0"/>
              <a:t> de </a:t>
            </a:r>
            <a:r>
              <a:rPr lang="fr-FR" dirty="0" err="1"/>
              <a:t>produs</a:t>
            </a:r>
            <a:r>
              <a:rPr lang="fr-FR" dirty="0"/>
              <a:t>, </a:t>
            </a:r>
            <a:r>
              <a:rPr lang="fr-FR" dirty="0" err="1"/>
              <a:t>gustul</a:t>
            </a:r>
            <a:r>
              <a:rPr lang="fr-FR" dirty="0"/>
              <a:t> </a:t>
            </a:r>
            <a:r>
              <a:rPr lang="fr-FR" dirty="0" err="1"/>
              <a:t>neutru</a:t>
            </a:r>
            <a:r>
              <a:rPr lang="fr-FR" dirty="0"/>
              <a:t>, </a:t>
            </a:r>
            <a:r>
              <a:rPr lang="fr-FR" dirty="0" err="1"/>
              <a:t>ușor</a:t>
            </a:r>
            <a:r>
              <a:rPr lang="fr-FR" dirty="0"/>
              <a:t> </a:t>
            </a:r>
            <a:r>
              <a:rPr lang="fr-FR" dirty="0" err="1"/>
              <a:t>fad</a:t>
            </a:r>
            <a:r>
              <a:rPr lang="fr-FR" dirty="0"/>
              <a:t>, </a:t>
            </a:r>
            <a:r>
              <a:rPr lang="fr-FR" dirty="0" err="1"/>
              <a:t>iar</a:t>
            </a:r>
            <a:r>
              <a:rPr lang="fr-FR" dirty="0"/>
              <a:t> </a:t>
            </a:r>
            <a:r>
              <a:rPr lang="fr-FR" dirty="0" err="1"/>
              <a:t>gradul</a:t>
            </a:r>
            <a:r>
              <a:rPr lang="fr-FR" dirty="0"/>
              <a:t> de </a:t>
            </a:r>
            <a:r>
              <a:rPr lang="fr-FR" dirty="0" err="1"/>
              <a:t>lipiciozitate</a:t>
            </a:r>
            <a:r>
              <a:rPr lang="fr-FR" dirty="0"/>
              <a:t> </a:t>
            </a:r>
            <a:r>
              <a:rPr lang="fr-FR" dirty="0" err="1"/>
              <a:t>mediu</a:t>
            </a:r>
            <a:r>
              <a:rPr lang="fr-FR" dirty="0"/>
              <a:t>, dar </a:t>
            </a:r>
            <a:r>
              <a:rPr lang="ro-RO" dirty="0"/>
              <a:t>î</a:t>
            </a:r>
            <a:r>
              <a:rPr lang="fr-FR" dirty="0"/>
              <a:t>n </a:t>
            </a:r>
            <a:r>
              <a:rPr lang="fr-FR" dirty="0" err="1"/>
              <a:t>apa</a:t>
            </a:r>
            <a:r>
              <a:rPr lang="fr-FR" dirty="0"/>
              <a:t> de </a:t>
            </a:r>
            <a:r>
              <a:rPr lang="fr-FR" dirty="0" err="1"/>
              <a:t>fierbere</a:t>
            </a:r>
            <a:r>
              <a:rPr lang="fr-FR" dirty="0"/>
              <a:t> s-a </a:t>
            </a:r>
            <a:r>
              <a:rPr lang="fr-FR" dirty="0" err="1"/>
              <a:t>depus</a:t>
            </a:r>
            <a:r>
              <a:rPr lang="fr-FR" dirty="0"/>
              <a:t> un </a:t>
            </a:r>
            <a:r>
              <a:rPr lang="fr-FR" dirty="0" err="1"/>
              <a:t>sediment</a:t>
            </a:r>
            <a:r>
              <a:rPr lang="fr-FR" dirty="0"/>
              <a:t> consistent </a:t>
            </a:r>
            <a:r>
              <a:rPr lang="fr-FR" dirty="0" err="1"/>
              <a:t>pe</a:t>
            </a:r>
            <a:r>
              <a:rPr lang="fr-FR" dirty="0"/>
              <a:t> </a:t>
            </a:r>
            <a:r>
              <a:rPr lang="fr-FR" dirty="0" err="1"/>
              <a:t>fundul</a:t>
            </a:r>
            <a:r>
              <a:rPr lang="fr-FR" dirty="0"/>
              <a:t> </a:t>
            </a:r>
            <a:r>
              <a:rPr lang="fr-FR" dirty="0" err="1"/>
              <a:t>vasului</a:t>
            </a:r>
            <a:r>
              <a:rPr lang="fr-FR" dirty="0"/>
              <a:t>, </a:t>
            </a:r>
            <a:r>
              <a:rPr lang="ro-RO" dirty="0"/>
              <a:t>î</a:t>
            </a:r>
            <a:r>
              <a:rPr lang="fr-FR" dirty="0"/>
              <a:t>n care se </a:t>
            </a:r>
            <a:r>
              <a:rPr lang="fr-FR" dirty="0" err="1"/>
              <a:t>disting</a:t>
            </a:r>
            <a:r>
              <a:rPr lang="fr-FR" dirty="0"/>
              <a:t>  </a:t>
            </a:r>
            <a:r>
              <a:rPr lang="fr-FR" dirty="0" err="1"/>
              <a:t>particole</a:t>
            </a:r>
            <a:r>
              <a:rPr lang="fr-FR" dirty="0"/>
              <a:t> </a:t>
            </a:r>
            <a:r>
              <a:rPr lang="fr-FR" dirty="0" err="1"/>
              <a:t>mici</a:t>
            </a:r>
            <a:r>
              <a:rPr lang="fr-FR" dirty="0"/>
              <a:t>, de </a:t>
            </a:r>
            <a:r>
              <a:rPr lang="fr-FR" dirty="0" err="1"/>
              <a:t>culoare</a:t>
            </a:r>
            <a:r>
              <a:rPr lang="fr-FR" dirty="0"/>
              <a:t> </a:t>
            </a:r>
            <a:r>
              <a:rPr lang="ro-RO" dirty="0"/>
              <a:t>î</a:t>
            </a:r>
            <a:r>
              <a:rPr lang="fr-FR" dirty="0" err="1"/>
              <a:t>nchis</a:t>
            </a:r>
            <a:r>
              <a:rPr lang="ro-RO" dirty="0"/>
              <a:t>ă</a:t>
            </a:r>
            <a:r>
              <a:rPr lang="fr-FR" dirty="0"/>
              <a:t>/„</a:t>
            </a:r>
            <a:r>
              <a:rPr lang="fr-FR" dirty="0" err="1"/>
              <a:t>puncte</a:t>
            </a:r>
            <a:r>
              <a:rPr lang="fr-FR" dirty="0"/>
              <a:t> </a:t>
            </a:r>
            <a:r>
              <a:rPr lang="fr-FR" dirty="0" err="1"/>
              <a:t>negre</a:t>
            </a:r>
            <a:r>
              <a:rPr lang="fr-FR" dirty="0"/>
              <a:t>”. </a:t>
            </a:r>
            <a:r>
              <a:rPr lang="ro-RO" dirty="0"/>
              <a:t>Î</a:t>
            </a:r>
            <a:r>
              <a:rPr lang="fr-FR" dirty="0"/>
              <a:t>n varianta 2 s-a </a:t>
            </a:r>
            <a:r>
              <a:rPr lang="ro-RO" dirty="0"/>
              <a:t>î</a:t>
            </a:r>
            <a:r>
              <a:rPr lang="fr-FR" dirty="0" err="1"/>
              <a:t>nlocuit</a:t>
            </a:r>
            <a:r>
              <a:rPr lang="fr-FR" dirty="0"/>
              <a:t> </a:t>
            </a:r>
            <a:r>
              <a:rPr lang="fr-FR" dirty="0" err="1"/>
              <a:t>faina</a:t>
            </a:r>
            <a:r>
              <a:rPr lang="fr-FR" dirty="0"/>
              <a:t> de c</a:t>
            </a:r>
            <a:r>
              <a:rPr lang="ro-RO" dirty="0"/>
              <a:t>â</a:t>
            </a:r>
            <a:r>
              <a:rPr lang="fr-FR" dirty="0" err="1"/>
              <a:t>nep</a:t>
            </a:r>
            <a:r>
              <a:rPr lang="ro-RO" dirty="0"/>
              <a:t>ă</a:t>
            </a:r>
            <a:r>
              <a:rPr lang="fr-FR" dirty="0"/>
              <a:t> </a:t>
            </a:r>
            <a:r>
              <a:rPr lang="fr-FR" dirty="0" err="1"/>
              <a:t>cu</a:t>
            </a:r>
            <a:r>
              <a:rPr lang="fr-FR" dirty="0"/>
              <a:t> </a:t>
            </a:r>
            <a:r>
              <a:rPr lang="fr-FR" dirty="0" err="1"/>
              <a:t>pudra</a:t>
            </a:r>
            <a:r>
              <a:rPr lang="fr-FR" dirty="0"/>
              <a:t> </a:t>
            </a:r>
            <a:r>
              <a:rPr lang="fr-FR" dirty="0" err="1"/>
              <a:t>proteic</a:t>
            </a:r>
            <a:r>
              <a:rPr lang="ro-RO" dirty="0"/>
              <a:t>ă</a:t>
            </a:r>
            <a:r>
              <a:rPr lang="fr-FR" dirty="0"/>
              <a:t>, </a:t>
            </a:r>
            <a:r>
              <a:rPr lang="fr-FR" dirty="0" err="1"/>
              <a:t>pastele</a:t>
            </a:r>
            <a:r>
              <a:rPr lang="fr-FR" dirty="0"/>
              <a:t> au c</a:t>
            </a:r>
            <a:r>
              <a:rPr lang="ro-RO" dirty="0"/>
              <a:t>ă</a:t>
            </a:r>
            <a:r>
              <a:rPr lang="fr-FR" dirty="0"/>
              <a:t>p</a:t>
            </a:r>
            <a:r>
              <a:rPr lang="ro-RO" dirty="0"/>
              <a:t>ă</a:t>
            </a:r>
            <a:r>
              <a:rPr lang="fr-FR" dirty="0"/>
              <a:t>tat un aspect </a:t>
            </a:r>
            <a:r>
              <a:rPr lang="fr-FR" dirty="0" err="1"/>
              <a:t>ceva</a:t>
            </a:r>
            <a:r>
              <a:rPr lang="fr-FR" dirty="0"/>
              <a:t> mai </a:t>
            </a:r>
            <a:r>
              <a:rPr lang="ro-RO" dirty="0"/>
              <a:t>î</a:t>
            </a:r>
            <a:r>
              <a:rPr lang="fr-FR" dirty="0" err="1"/>
              <a:t>nchis</a:t>
            </a:r>
            <a:r>
              <a:rPr lang="fr-FR" dirty="0"/>
              <a:t> la </a:t>
            </a:r>
            <a:r>
              <a:rPr lang="fr-FR" dirty="0" err="1"/>
              <a:t>culoare</a:t>
            </a:r>
            <a:r>
              <a:rPr lang="fr-FR" dirty="0"/>
              <a:t>, dar </a:t>
            </a:r>
            <a:r>
              <a:rPr lang="fr-FR" dirty="0" err="1"/>
              <a:t>coloristic</a:t>
            </a:r>
            <a:r>
              <a:rPr lang="fr-FR" dirty="0"/>
              <a:t> </a:t>
            </a:r>
            <a:r>
              <a:rPr lang="fr-FR" dirty="0" err="1"/>
              <a:t>omogen</a:t>
            </a:r>
            <a:r>
              <a:rPr lang="fr-FR" dirty="0"/>
              <a:t> („f</a:t>
            </a:r>
            <a:r>
              <a:rPr lang="ro-RO" dirty="0"/>
              <a:t>ă</a:t>
            </a:r>
            <a:r>
              <a:rPr lang="fr-FR" dirty="0"/>
              <a:t>r</a:t>
            </a:r>
            <a:r>
              <a:rPr lang="ro-RO" dirty="0"/>
              <a:t>ă</a:t>
            </a:r>
            <a:r>
              <a:rPr lang="fr-FR" dirty="0"/>
              <a:t> </a:t>
            </a:r>
            <a:r>
              <a:rPr lang="fr-FR" dirty="0" err="1"/>
              <a:t>puncte</a:t>
            </a:r>
            <a:r>
              <a:rPr lang="fr-FR" dirty="0"/>
              <a:t>”), l</a:t>
            </a:r>
            <a:r>
              <a:rPr lang="ro-RO" dirty="0"/>
              <a:t>ă</a:t>
            </a:r>
            <a:r>
              <a:rPr lang="fr-FR" dirty="0"/>
              <a:t>s</a:t>
            </a:r>
            <a:r>
              <a:rPr lang="ro-RO" dirty="0"/>
              <a:t>â</a:t>
            </a:r>
            <a:r>
              <a:rPr lang="fr-FR" dirty="0" err="1"/>
              <a:t>nd</a:t>
            </a:r>
            <a:r>
              <a:rPr lang="fr-FR" dirty="0"/>
              <a:t> </a:t>
            </a:r>
            <a:r>
              <a:rPr lang="fr-FR" dirty="0" err="1"/>
              <a:t>apa</a:t>
            </a:r>
            <a:r>
              <a:rPr lang="fr-FR" dirty="0"/>
              <a:t> opalescent</a:t>
            </a:r>
            <a:r>
              <a:rPr lang="ro-RO" dirty="0"/>
              <a:t>ă</a:t>
            </a:r>
            <a:r>
              <a:rPr lang="fr-FR" dirty="0"/>
              <a:t>, </a:t>
            </a:r>
            <a:r>
              <a:rPr lang="fr-FR" dirty="0" err="1"/>
              <a:t>dup</a:t>
            </a:r>
            <a:r>
              <a:rPr lang="ro-RO" dirty="0"/>
              <a:t>ă</a:t>
            </a:r>
            <a:r>
              <a:rPr lang="fr-FR" dirty="0"/>
              <a:t> </a:t>
            </a:r>
            <a:r>
              <a:rPr lang="fr-FR" dirty="0" err="1"/>
              <a:t>fiebere</a:t>
            </a:r>
            <a:r>
              <a:rPr lang="fr-FR" dirty="0"/>
              <a:t>, f</a:t>
            </a:r>
            <a:r>
              <a:rPr lang="ro-RO" dirty="0"/>
              <a:t>ă</a:t>
            </a:r>
            <a:r>
              <a:rPr lang="fr-FR" dirty="0"/>
              <a:t>r</a:t>
            </a:r>
            <a:r>
              <a:rPr lang="ro-RO" dirty="0"/>
              <a:t>ă</a:t>
            </a:r>
            <a:r>
              <a:rPr lang="fr-FR" dirty="0"/>
              <a:t> </a:t>
            </a:r>
            <a:r>
              <a:rPr lang="fr-FR" dirty="0" err="1"/>
              <a:t>acel</a:t>
            </a:r>
            <a:r>
              <a:rPr lang="fr-FR" dirty="0"/>
              <a:t> </a:t>
            </a:r>
            <a:r>
              <a:rPr lang="fr-FR" dirty="0" err="1"/>
              <a:t>sediment</a:t>
            </a:r>
            <a:r>
              <a:rPr lang="fr-FR" dirty="0"/>
              <a:t> </a:t>
            </a:r>
            <a:r>
              <a:rPr lang="fr-FR" dirty="0" err="1"/>
              <a:t>bogat</a:t>
            </a:r>
            <a:r>
              <a:rPr lang="fr-FR" dirty="0"/>
              <a:t> </a:t>
            </a:r>
            <a:r>
              <a:rPr lang="ro-RO" dirty="0"/>
              <a:t>î</a:t>
            </a:r>
            <a:r>
              <a:rPr lang="fr-FR" dirty="0"/>
              <a:t>n particule </a:t>
            </a:r>
            <a:r>
              <a:rPr lang="ro-RO" dirty="0"/>
              <a:t>î</a:t>
            </a:r>
            <a:r>
              <a:rPr lang="fr-FR" dirty="0" err="1"/>
              <a:t>nchise</a:t>
            </a:r>
            <a:r>
              <a:rPr lang="fr-FR" dirty="0"/>
              <a:t> la </a:t>
            </a:r>
            <a:r>
              <a:rPr lang="fr-FR" dirty="0" err="1"/>
              <a:t>culoare</a:t>
            </a:r>
            <a:r>
              <a:rPr lang="fr-FR" dirty="0"/>
              <a:t> </a:t>
            </a:r>
            <a:r>
              <a:rPr lang="ro-RO" dirty="0"/>
              <a:t>ș</a:t>
            </a:r>
            <a:r>
              <a:rPr lang="fr-FR" dirty="0"/>
              <a:t>i au </a:t>
            </a:r>
            <a:r>
              <a:rPr lang="fr-FR" dirty="0" err="1"/>
              <a:t>ob</a:t>
            </a:r>
            <a:r>
              <a:rPr lang="ro-RO" dirty="0"/>
              <a:t>ț</a:t>
            </a:r>
            <a:r>
              <a:rPr lang="fr-FR" dirty="0" err="1"/>
              <a:t>inut</a:t>
            </a:r>
            <a:r>
              <a:rPr lang="fr-FR" dirty="0"/>
              <a:t> un </a:t>
            </a:r>
            <a:r>
              <a:rPr lang="fr-FR" dirty="0" err="1"/>
              <a:t>punctaj</a:t>
            </a:r>
            <a:r>
              <a:rPr lang="fr-FR" dirty="0"/>
              <a:t> </a:t>
            </a:r>
            <a:r>
              <a:rPr lang="fr-FR" dirty="0" err="1"/>
              <a:t>superior</a:t>
            </a:r>
            <a:r>
              <a:rPr lang="fr-FR" dirty="0"/>
              <a:t> la </a:t>
            </a:r>
            <a:r>
              <a:rPr lang="fr-FR" dirty="0" err="1"/>
              <a:t>analizele</a:t>
            </a:r>
            <a:r>
              <a:rPr lang="fr-FR" dirty="0"/>
              <a:t> </a:t>
            </a:r>
            <a:r>
              <a:rPr lang="fr-FR" dirty="0" err="1"/>
              <a:t>senzoriale</a:t>
            </a:r>
            <a:r>
              <a:rPr lang="fr-FR" dirty="0"/>
              <a:t>. </a:t>
            </a:r>
            <a:endParaRPr lang="ro-RO" dirty="0"/>
          </a:p>
        </p:txBody>
      </p:sp>
      <p:pic>
        <p:nvPicPr>
          <p:cNvPr id="7" name="Picture 6">
            <a:extLst>
              <a:ext uri="{FF2B5EF4-FFF2-40B4-BE49-F238E27FC236}">
                <a16:creationId xmlns:a16="http://schemas.microsoft.com/office/drawing/2014/main" id="{707B9A1F-9069-CD0D-1120-155BAD109861}"/>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507079" y="543133"/>
            <a:ext cx="3166838" cy="3869210"/>
          </a:xfrm>
          <a:prstGeom prst="rect">
            <a:avLst/>
          </a:prstGeom>
          <a:ln>
            <a:noFill/>
          </a:ln>
          <a:effectLst>
            <a:outerShdw blurRad="292100" dist="139700" dir="2700000" algn="tl" rotWithShape="0">
              <a:srgbClr val="333333">
                <a:alpha val="65000"/>
              </a:srgbClr>
            </a:outerShdw>
          </a:effectLst>
        </p:spPr>
      </p:pic>
      <p:pic>
        <p:nvPicPr>
          <p:cNvPr id="8" name="Picture 7">
            <a:extLst>
              <a:ext uri="{FF2B5EF4-FFF2-40B4-BE49-F238E27FC236}">
                <a16:creationId xmlns:a16="http://schemas.microsoft.com/office/drawing/2014/main" id="{712AC4EB-D575-3990-9AD6-80BE4C04B252}"/>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9145028" y="3149601"/>
            <a:ext cx="2828950" cy="3439886"/>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7191065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33E378-6893-B99C-9C3F-5267008D4AFC}"/>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F91094D6-8184-C4AD-2113-3A31B5515A29}"/>
              </a:ext>
            </a:extLst>
          </p:cNvPr>
          <p:cNvPicPr>
            <a:picLocks noChangeAspect="1"/>
          </p:cNvPicPr>
          <p:nvPr/>
        </p:nvPicPr>
        <p:blipFill>
          <a:blip r:embed="rId2">
            <a:lum bright="70000" contrast="-70000"/>
            <a:extLst>
              <a:ext uri="{28A0092B-C50C-407E-A947-70E740481C1C}">
                <a14:useLocalDpi xmlns:a14="http://schemas.microsoft.com/office/drawing/2010/main" val="0"/>
              </a:ext>
            </a:extLst>
          </a:blip>
          <a:stretch>
            <a:fillRect/>
          </a:stretch>
        </p:blipFill>
        <p:spPr>
          <a:xfrm rot="21351887">
            <a:off x="2531443" y="1428790"/>
            <a:ext cx="4948437" cy="4594977"/>
          </a:xfrm>
          <a:prstGeom prst="rect">
            <a:avLst/>
          </a:prstGeom>
          <a:ln>
            <a:noFill/>
          </a:ln>
          <a:effectLst>
            <a:softEdge rad="112500"/>
          </a:effectLst>
        </p:spPr>
      </p:pic>
      <p:sp>
        <p:nvSpPr>
          <p:cNvPr id="3" name="Content Placeholder 2">
            <a:extLst>
              <a:ext uri="{FF2B5EF4-FFF2-40B4-BE49-F238E27FC236}">
                <a16:creationId xmlns:a16="http://schemas.microsoft.com/office/drawing/2014/main" id="{AC1D06FC-78B2-1B32-81A8-98C7A431C4F0}"/>
              </a:ext>
            </a:extLst>
          </p:cNvPr>
          <p:cNvSpPr>
            <a:spLocks noGrp="1"/>
          </p:cNvSpPr>
          <p:nvPr>
            <p:ph idx="1"/>
          </p:nvPr>
        </p:nvSpPr>
        <p:spPr>
          <a:xfrm>
            <a:off x="362858" y="879997"/>
            <a:ext cx="6023427" cy="5709489"/>
          </a:xfrm>
        </p:spPr>
        <p:txBody>
          <a:bodyPr numCol="1" spcCol="360000">
            <a:noAutofit/>
          </a:bodyPr>
          <a:lstStyle/>
          <a:p>
            <a:pPr algn="just"/>
            <a:r>
              <a:rPr lang="fr-FR" dirty="0"/>
              <a:t>S-au </a:t>
            </a:r>
            <a:r>
              <a:rPr lang="fr-FR" dirty="0" err="1"/>
              <a:t>preparat</a:t>
            </a:r>
            <a:r>
              <a:rPr lang="fr-FR" dirty="0"/>
              <a:t> </a:t>
            </a:r>
            <a:r>
              <a:rPr lang="fr-FR" b="1" dirty="0" err="1"/>
              <a:t>dou</a:t>
            </a:r>
            <a:r>
              <a:rPr lang="ro-RO" b="1" dirty="0"/>
              <a:t>ă</a:t>
            </a:r>
            <a:r>
              <a:rPr lang="fr-FR" b="1" dirty="0"/>
              <a:t> </a:t>
            </a:r>
            <a:r>
              <a:rPr lang="fr-FR" b="1" dirty="0" err="1"/>
              <a:t>ceaiuri</a:t>
            </a:r>
            <a:r>
              <a:rPr lang="fr-FR" dirty="0"/>
              <a:t> </a:t>
            </a:r>
            <a:r>
              <a:rPr lang="fr-FR" dirty="0" err="1"/>
              <a:t>multicomponente</a:t>
            </a:r>
            <a:r>
              <a:rPr lang="fr-FR" dirty="0"/>
              <a:t> (p</a:t>
            </a:r>
            <a:r>
              <a:rPr lang="ro-RO" dirty="0"/>
              <a:t>ă</a:t>
            </a:r>
            <a:r>
              <a:rPr lang="fr-FR" dirty="0"/>
              <a:t>r</a:t>
            </a:r>
            <a:r>
              <a:rPr lang="ro-RO" dirty="0"/>
              <a:t>ț</a:t>
            </a:r>
            <a:r>
              <a:rPr lang="fr-FR" dirty="0"/>
              <a:t>ile </a:t>
            </a:r>
            <a:r>
              <a:rPr lang="fr-FR" dirty="0" err="1"/>
              <a:t>aeriene</a:t>
            </a:r>
            <a:r>
              <a:rPr lang="fr-FR" dirty="0"/>
              <a:t> de </a:t>
            </a:r>
            <a:r>
              <a:rPr lang="fr-FR" dirty="0" err="1"/>
              <a:t>canepa</a:t>
            </a:r>
            <a:r>
              <a:rPr lang="fr-FR" dirty="0"/>
              <a:t> </a:t>
            </a:r>
            <a:r>
              <a:rPr lang="fr-FR" dirty="0" err="1"/>
              <a:t>combin</a:t>
            </a:r>
            <a:r>
              <a:rPr lang="ro-RO" dirty="0"/>
              <a:t>â</a:t>
            </a:r>
            <a:r>
              <a:rPr lang="fr-FR" dirty="0" err="1"/>
              <a:t>ndu</a:t>
            </a:r>
            <a:r>
              <a:rPr lang="fr-FR" dirty="0"/>
              <a:t>-se </a:t>
            </a:r>
            <a:r>
              <a:rPr lang="fr-FR" dirty="0" err="1"/>
              <a:t>cu</a:t>
            </a:r>
            <a:r>
              <a:rPr lang="fr-FR" dirty="0"/>
              <a:t> </a:t>
            </a:r>
            <a:r>
              <a:rPr lang="fr-FR" dirty="0" err="1"/>
              <a:t>busuioc</a:t>
            </a:r>
            <a:r>
              <a:rPr lang="fr-FR" dirty="0"/>
              <a:t>, </a:t>
            </a:r>
            <a:r>
              <a:rPr lang="fr-FR" dirty="0" err="1"/>
              <a:t>levan</a:t>
            </a:r>
            <a:r>
              <a:rPr lang="ro-RO" dirty="0"/>
              <a:t>ț</a:t>
            </a:r>
            <a:r>
              <a:rPr lang="fr-FR" dirty="0" err="1"/>
              <a:t>ic</a:t>
            </a:r>
            <a:r>
              <a:rPr lang="ro-RO" dirty="0"/>
              <a:t>ă</a:t>
            </a:r>
            <a:r>
              <a:rPr lang="fr-FR" dirty="0"/>
              <a:t>, m</a:t>
            </a:r>
            <a:r>
              <a:rPr lang="ro-RO" dirty="0"/>
              <a:t>ă</a:t>
            </a:r>
            <a:r>
              <a:rPr lang="fr-FR" dirty="0"/>
              <a:t>t</a:t>
            </a:r>
            <a:r>
              <a:rPr lang="ro-RO" dirty="0"/>
              <a:t>ă</a:t>
            </a:r>
            <a:r>
              <a:rPr lang="fr-FR" dirty="0" err="1"/>
              <a:t>ciune</a:t>
            </a:r>
            <a:r>
              <a:rPr lang="fr-FR" dirty="0"/>
              <a:t>, ment</a:t>
            </a:r>
            <a:r>
              <a:rPr lang="ro-RO" dirty="0"/>
              <a:t>ă</a:t>
            </a:r>
            <a:r>
              <a:rPr lang="fr-FR" dirty="0"/>
              <a:t> </a:t>
            </a:r>
            <a:r>
              <a:rPr lang="ro-RO" dirty="0"/>
              <a:t>ș</a:t>
            </a:r>
            <a:r>
              <a:rPr lang="fr-FR" dirty="0"/>
              <a:t>i </a:t>
            </a:r>
            <a:r>
              <a:rPr lang="fr-FR" dirty="0" err="1"/>
              <a:t>sun</a:t>
            </a:r>
            <a:r>
              <a:rPr lang="ro-RO" dirty="0"/>
              <a:t>ă</a:t>
            </a:r>
            <a:r>
              <a:rPr lang="fr-FR" dirty="0" err="1"/>
              <a:t>toare</a:t>
            </a:r>
            <a:r>
              <a:rPr lang="fr-FR" dirty="0"/>
              <a:t>), </a:t>
            </a:r>
            <a:r>
              <a:rPr lang="fr-FR" dirty="0" err="1"/>
              <a:t>respectiv</a:t>
            </a:r>
            <a:r>
              <a:rPr lang="fr-FR" dirty="0"/>
              <a:t> </a:t>
            </a:r>
            <a:r>
              <a:rPr lang="ro-RO" b="1" dirty="0"/>
              <a:t>Ceaiul „</a:t>
            </a:r>
            <a:r>
              <a:rPr lang="ro-RO" b="1" dirty="0" err="1"/>
              <a:t>Canabidigest</a:t>
            </a:r>
            <a:r>
              <a:rPr lang="ro-RO" b="1" dirty="0"/>
              <a:t>”</a:t>
            </a:r>
            <a:r>
              <a:rPr lang="ro-RO" dirty="0"/>
              <a:t> (</a:t>
            </a:r>
            <a:r>
              <a:rPr lang="fr-FR" dirty="0" err="1"/>
              <a:t>destinat</a:t>
            </a:r>
            <a:r>
              <a:rPr lang="fr-FR" dirty="0"/>
              <a:t> sus</a:t>
            </a:r>
            <a:r>
              <a:rPr lang="ro-RO" dirty="0"/>
              <a:t>ț</a:t>
            </a:r>
            <a:r>
              <a:rPr lang="fr-FR" dirty="0" err="1"/>
              <a:t>inerii</a:t>
            </a:r>
            <a:r>
              <a:rPr lang="fr-FR" dirty="0"/>
              <a:t> </a:t>
            </a:r>
            <a:r>
              <a:rPr lang="fr-FR" dirty="0" err="1"/>
              <a:t>aparatului</a:t>
            </a:r>
            <a:r>
              <a:rPr lang="fr-FR" dirty="0"/>
              <a:t> </a:t>
            </a:r>
            <a:r>
              <a:rPr lang="fr-FR" dirty="0" err="1"/>
              <a:t>digestiv</a:t>
            </a:r>
            <a:r>
              <a:rPr lang="fr-FR" dirty="0"/>
              <a:t>) </a:t>
            </a:r>
            <a:r>
              <a:rPr lang="ro-RO" dirty="0"/>
              <a:t>ș</a:t>
            </a:r>
            <a:r>
              <a:rPr lang="fr-FR" dirty="0"/>
              <a:t>i </a:t>
            </a:r>
            <a:r>
              <a:rPr lang="ro-RO" b="1" dirty="0"/>
              <a:t>Ceaiul „</a:t>
            </a:r>
            <a:r>
              <a:rPr lang="ro-RO" b="1" dirty="0" err="1"/>
              <a:t>Canabirelax</a:t>
            </a:r>
            <a:r>
              <a:rPr lang="ro-RO" b="1" dirty="0"/>
              <a:t>”</a:t>
            </a:r>
            <a:r>
              <a:rPr lang="ro-RO" dirty="0"/>
              <a:t> (pentru</a:t>
            </a:r>
            <a:r>
              <a:rPr lang="ro-RO" b="1" dirty="0"/>
              <a:t> </a:t>
            </a:r>
            <a:r>
              <a:rPr lang="ro-RO" dirty="0"/>
              <a:t>susținerea sistemului nervos).</a:t>
            </a:r>
          </a:p>
          <a:p>
            <a:pPr algn="just"/>
            <a:r>
              <a:rPr lang="ro-RO" dirty="0"/>
              <a:t> A fost stabilită proporția dintre componentele, modul de preparare a infuziei, timpul de extracție, momentul zilei în care este recomandat consumul, beneficiile pentru sănătate așteptate, iar acolo unde a fost cazul, s-au emis avertizări sau contraindicații. </a:t>
            </a:r>
          </a:p>
          <a:p>
            <a:pPr algn="just"/>
            <a:r>
              <a:rPr lang="ro-RO" dirty="0"/>
              <a:t>Din extractul </a:t>
            </a:r>
            <a:r>
              <a:rPr lang="ro-RO" dirty="0" err="1"/>
              <a:t>hidro-alocoolic</a:t>
            </a:r>
            <a:r>
              <a:rPr lang="ro-RO" dirty="0"/>
              <a:t> obținut prin percolare, s-a formulat </a:t>
            </a:r>
            <a:r>
              <a:rPr lang="ro-RO" b="1" dirty="0"/>
              <a:t>Tinctura de </a:t>
            </a:r>
            <a:r>
              <a:rPr lang="fr-FR" b="1" dirty="0"/>
              <a:t>c</a:t>
            </a:r>
            <a:r>
              <a:rPr lang="ro-RO" b="1" dirty="0"/>
              <a:t>â</a:t>
            </a:r>
            <a:r>
              <a:rPr lang="fr-FR" b="1" dirty="0" err="1"/>
              <a:t>nep</a:t>
            </a:r>
            <a:r>
              <a:rPr lang="ro-RO" b="1" dirty="0"/>
              <a:t>ă</a:t>
            </a:r>
            <a:r>
              <a:rPr lang="ro-RO" dirty="0"/>
              <a:t> </a:t>
            </a:r>
            <a:r>
              <a:rPr lang="ro-RO" b="1" dirty="0"/>
              <a:t>„full </a:t>
            </a:r>
            <a:r>
              <a:rPr lang="ro-RO" b="1" dirty="0" err="1"/>
              <a:t>spectrum</a:t>
            </a:r>
            <a:r>
              <a:rPr lang="ro-RO" b="1" dirty="0"/>
              <a:t>”</a:t>
            </a:r>
            <a:r>
              <a:rPr lang="ro-RO" dirty="0"/>
              <a:t>, ale cărei caracteristici (proprietăți organoleptice, concentrație de alcool, pH, densitate relativă, nivel de contaminare microbiologică) și conținut </a:t>
            </a:r>
            <a:r>
              <a:rPr lang="ro-RO" dirty="0" err="1"/>
              <a:t>standarizat</a:t>
            </a:r>
            <a:r>
              <a:rPr lang="ro-RO" dirty="0"/>
              <a:t> în principii active (</a:t>
            </a:r>
            <a:r>
              <a:rPr lang="ro-RO" dirty="0" err="1"/>
              <a:t>biofenoli</a:t>
            </a:r>
            <a:r>
              <a:rPr lang="ro-RO" dirty="0"/>
              <a:t>) o recomandă pentru utilizare în terapiile  antioxidante. </a:t>
            </a:r>
          </a:p>
        </p:txBody>
      </p:sp>
      <p:sp>
        <p:nvSpPr>
          <p:cNvPr id="6" name="TextBox 5">
            <a:extLst>
              <a:ext uri="{FF2B5EF4-FFF2-40B4-BE49-F238E27FC236}">
                <a16:creationId xmlns:a16="http://schemas.microsoft.com/office/drawing/2014/main" id="{51BFB7F2-1603-2022-0431-ECC774826369}"/>
              </a:ext>
            </a:extLst>
          </p:cNvPr>
          <p:cNvSpPr txBox="1"/>
          <p:nvPr/>
        </p:nvSpPr>
        <p:spPr>
          <a:xfrm>
            <a:off x="677333" y="215913"/>
            <a:ext cx="9002243" cy="461665"/>
          </a:xfrm>
          <a:prstGeom prst="rect">
            <a:avLst/>
          </a:prstGeom>
          <a:noFill/>
        </p:spPr>
        <p:txBody>
          <a:bodyPr wrap="square">
            <a:spAutoFit/>
          </a:bodyPr>
          <a:lstStyle/>
          <a:p>
            <a:r>
              <a:rPr lang="fr-FR" sz="2400" dirty="0" err="1">
                <a:solidFill>
                  <a:srgbClr val="92D050"/>
                </a:solidFill>
              </a:rPr>
              <a:t>R</a:t>
            </a:r>
            <a:r>
              <a:rPr lang="fr-FR" sz="2400" b="1" dirty="0" err="1">
                <a:solidFill>
                  <a:srgbClr val="92D050"/>
                </a:solidFill>
              </a:rPr>
              <a:t>ealizarea</a:t>
            </a:r>
            <a:r>
              <a:rPr lang="fr-FR" sz="2400" b="1" dirty="0">
                <a:solidFill>
                  <a:srgbClr val="92D050"/>
                </a:solidFill>
              </a:rPr>
              <a:t> a 3 formule de </a:t>
            </a:r>
            <a:r>
              <a:rPr lang="fr-FR" sz="2400" b="1" dirty="0" err="1">
                <a:solidFill>
                  <a:srgbClr val="92D050"/>
                </a:solidFill>
              </a:rPr>
              <a:t>suplimente</a:t>
            </a:r>
            <a:r>
              <a:rPr lang="fr-FR" sz="2400" b="1" dirty="0">
                <a:solidFill>
                  <a:srgbClr val="92D050"/>
                </a:solidFill>
              </a:rPr>
              <a:t> </a:t>
            </a:r>
            <a:r>
              <a:rPr lang="fr-FR" sz="2400" b="1" dirty="0" err="1">
                <a:solidFill>
                  <a:srgbClr val="92D050"/>
                </a:solidFill>
              </a:rPr>
              <a:t>alimentare</a:t>
            </a:r>
            <a:r>
              <a:rPr lang="fr-FR" sz="2400" dirty="0">
                <a:solidFill>
                  <a:srgbClr val="92D050"/>
                </a:solidFill>
              </a:rPr>
              <a:t> </a:t>
            </a:r>
            <a:endParaRPr lang="ro-RO" sz="2400" dirty="0">
              <a:solidFill>
                <a:srgbClr val="92D050"/>
              </a:solidFill>
            </a:endParaRPr>
          </a:p>
        </p:txBody>
      </p:sp>
      <p:pic>
        <p:nvPicPr>
          <p:cNvPr id="7" name="Picture 6">
            <a:extLst>
              <a:ext uri="{FF2B5EF4-FFF2-40B4-BE49-F238E27FC236}">
                <a16:creationId xmlns:a16="http://schemas.microsoft.com/office/drawing/2014/main" id="{B2E47E94-A5D0-EDAB-7330-449301CD9386}"/>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647875" y="879997"/>
            <a:ext cx="5266901" cy="5762090"/>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330052727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69D0DF-6103-3354-E9A8-351F68A502E0}"/>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915E6E3D-09B8-49F8-A082-72B092CCD23A}"/>
              </a:ext>
            </a:extLst>
          </p:cNvPr>
          <p:cNvPicPr>
            <a:picLocks noChangeAspect="1"/>
          </p:cNvPicPr>
          <p:nvPr/>
        </p:nvPicPr>
        <p:blipFill>
          <a:blip r:embed="rId2">
            <a:lum bright="70000" contrast="-70000"/>
            <a:extLst>
              <a:ext uri="{28A0092B-C50C-407E-A947-70E740481C1C}">
                <a14:useLocalDpi xmlns:a14="http://schemas.microsoft.com/office/drawing/2010/main" val="0"/>
              </a:ext>
            </a:extLst>
          </a:blip>
          <a:stretch>
            <a:fillRect/>
          </a:stretch>
        </p:blipFill>
        <p:spPr>
          <a:xfrm rot="21351887">
            <a:off x="2531443" y="1428790"/>
            <a:ext cx="4948437" cy="4594977"/>
          </a:xfrm>
          <a:prstGeom prst="rect">
            <a:avLst/>
          </a:prstGeom>
          <a:ln>
            <a:noFill/>
          </a:ln>
          <a:effectLst>
            <a:softEdge rad="112500"/>
          </a:effectLst>
        </p:spPr>
      </p:pic>
      <p:sp>
        <p:nvSpPr>
          <p:cNvPr id="2" name="Content Placeholder 2">
            <a:extLst>
              <a:ext uri="{FF2B5EF4-FFF2-40B4-BE49-F238E27FC236}">
                <a16:creationId xmlns:a16="http://schemas.microsoft.com/office/drawing/2014/main" id="{08B2B0CE-B4B6-262E-4902-D8AB396AA61A}"/>
              </a:ext>
            </a:extLst>
          </p:cNvPr>
          <p:cNvSpPr>
            <a:spLocks noGrp="1"/>
          </p:cNvSpPr>
          <p:nvPr>
            <p:ph idx="1"/>
          </p:nvPr>
        </p:nvSpPr>
        <p:spPr>
          <a:xfrm>
            <a:off x="478972" y="1030513"/>
            <a:ext cx="11480799" cy="5611573"/>
          </a:xfrm>
        </p:spPr>
        <p:txBody>
          <a:bodyPr numCol="2" spcCol="360000">
            <a:noAutofit/>
          </a:bodyPr>
          <a:lstStyle/>
          <a:p>
            <a:pPr algn="just"/>
            <a:r>
              <a:rPr lang="fr-FR" dirty="0"/>
              <a:t>S-a </a:t>
            </a:r>
            <a:r>
              <a:rPr lang="fr-FR" dirty="0" err="1"/>
              <a:t>redactat</a:t>
            </a:r>
            <a:r>
              <a:rPr lang="fr-FR" dirty="0"/>
              <a:t> o </a:t>
            </a:r>
            <a:r>
              <a:rPr lang="fr-FR" b="1" dirty="0"/>
              <a:t>bro</a:t>
            </a:r>
            <a:r>
              <a:rPr lang="ro-RO" b="1" dirty="0"/>
              <a:t>ș</a:t>
            </a:r>
            <a:r>
              <a:rPr lang="fr-FR" b="1" dirty="0" err="1"/>
              <a:t>ura</a:t>
            </a:r>
            <a:r>
              <a:rPr lang="fr-FR" dirty="0"/>
              <a:t> </a:t>
            </a:r>
            <a:r>
              <a:rPr lang="fr-FR" dirty="0" err="1"/>
              <a:t>intitulat</a:t>
            </a:r>
            <a:r>
              <a:rPr lang="ro-RO" dirty="0"/>
              <a:t>ă</a:t>
            </a:r>
            <a:r>
              <a:rPr lang="fr-FR" dirty="0"/>
              <a:t> „</a:t>
            </a:r>
            <a:r>
              <a:rPr lang="fr-FR" b="1" i="1" dirty="0" err="1"/>
              <a:t>Cânep</a:t>
            </a:r>
            <a:r>
              <a:rPr lang="ro-RO" b="1" i="1" dirty="0"/>
              <a:t>ă</a:t>
            </a:r>
            <a:r>
              <a:rPr lang="fr-FR" b="1" i="1" dirty="0"/>
              <a:t> </a:t>
            </a:r>
            <a:r>
              <a:rPr lang="fr-FR" b="1" i="1" dirty="0" err="1"/>
              <a:t>în</a:t>
            </a:r>
            <a:r>
              <a:rPr lang="fr-FR" b="1" i="1" dirty="0"/>
              <a:t> </a:t>
            </a:r>
            <a:r>
              <a:rPr lang="fr-FR" b="1" i="1" dirty="0" err="1"/>
              <a:t>bucătărie</a:t>
            </a:r>
            <a:r>
              <a:rPr lang="fr-FR" b="1" i="1" dirty="0"/>
              <a:t> – </a:t>
            </a:r>
            <a:r>
              <a:rPr lang="fr-FR" b="1" i="1" dirty="0" err="1"/>
              <a:t>preparate</a:t>
            </a:r>
            <a:r>
              <a:rPr lang="fr-FR" b="1" i="1" dirty="0"/>
              <a:t> </a:t>
            </a:r>
            <a:r>
              <a:rPr lang="fr-FR" b="1" i="1" dirty="0" err="1"/>
              <a:t>sănătoase</a:t>
            </a:r>
            <a:r>
              <a:rPr lang="fr-FR" b="1" i="1" dirty="0"/>
              <a:t> </a:t>
            </a:r>
            <a:r>
              <a:rPr lang="fr-FR" b="1" i="1" dirty="0" err="1"/>
              <a:t>pe</a:t>
            </a:r>
            <a:r>
              <a:rPr lang="fr-FR" b="1" i="1" dirty="0"/>
              <a:t> </a:t>
            </a:r>
            <a:r>
              <a:rPr lang="fr-FR" b="1" i="1" dirty="0" err="1"/>
              <a:t>gustul</a:t>
            </a:r>
            <a:r>
              <a:rPr lang="fr-FR" b="1" i="1" dirty="0"/>
              <a:t> </a:t>
            </a:r>
            <a:r>
              <a:rPr lang="fr-FR" b="1" i="1" dirty="0" err="1"/>
              <a:t>tuturor</a:t>
            </a:r>
            <a:r>
              <a:rPr lang="fr-FR" dirty="0"/>
              <a:t>” (89 de </a:t>
            </a:r>
            <a:r>
              <a:rPr lang="fr-FR" dirty="0" err="1"/>
              <a:t>pagini</a:t>
            </a:r>
            <a:r>
              <a:rPr lang="fr-FR" dirty="0"/>
              <a:t>)</a:t>
            </a:r>
            <a:r>
              <a:rPr lang="fr-FR" b="1" dirty="0"/>
              <a:t>,</a:t>
            </a:r>
            <a:r>
              <a:rPr lang="fr-FR" dirty="0"/>
              <a:t> o </a:t>
            </a:r>
            <a:r>
              <a:rPr lang="fr-FR" dirty="0" err="1"/>
              <a:t>culegere</a:t>
            </a:r>
            <a:r>
              <a:rPr lang="fr-FR" dirty="0"/>
              <a:t> de re</a:t>
            </a:r>
            <a:r>
              <a:rPr lang="ro-RO" dirty="0"/>
              <a:t>ț</a:t>
            </a:r>
            <a:r>
              <a:rPr lang="fr-FR" dirty="0" err="1"/>
              <a:t>ete</a:t>
            </a:r>
            <a:r>
              <a:rPr lang="fr-FR" dirty="0"/>
              <a:t>  care s</a:t>
            </a:r>
            <a:r>
              <a:rPr lang="ro-RO" dirty="0"/>
              <a:t>ă</a:t>
            </a:r>
            <a:r>
              <a:rPr lang="fr-FR" dirty="0"/>
              <a:t> r</a:t>
            </a:r>
            <a:r>
              <a:rPr lang="ro-RO" dirty="0"/>
              <a:t>ă</a:t>
            </a:r>
            <a:r>
              <a:rPr lang="fr-FR" dirty="0" err="1"/>
              <a:t>spund</a:t>
            </a:r>
            <a:r>
              <a:rPr lang="ro-RO" dirty="0"/>
              <a:t>ă</a:t>
            </a:r>
            <a:r>
              <a:rPr lang="fr-FR" dirty="0"/>
              <a:t> </a:t>
            </a:r>
            <a:r>
              <a:rPr lang="fr-FR" dirty="0" err="1"/>
              <a:t>interesului</a:t>
            </a:r>
            <a:r>
              <a:rPr lang="fr-FR" dirty="0"/>
              <a:t> </a:t>
            </a:r>
            <a:r>
              <a:rPr lang="fr-FR" dirty="0" err="1"/>
              <a:t>pentru</a:t>
            </a:r>
            <a:r>
              <a:rPr lang="fr-FR" dirty="0"/>
              <a:t> </a:t>
            </a:r>
            <a:r>
              <a:rPr lang="fr-FR" dirty="0" err="1"/>
              <a:t>consumul</a:t>
            </a:r>
            <a:r>
              <a:rPr lang="fr-FR" dirty="0"/>
              <a:t> de </a:t>
            </a:r>
            <a:r>
              <a:rPr lang="fr-FR" dirty="0" err="1"/>
              <a:t>preparate</a:t>
            </a:r>
            <a:r>
              <a:rPr lang="fr-FR" dirty="0"/>
              <a:t> </a:t>
            </a:r>
            <a:r>
              <a:rPr lang="fr-FR" dirty="0" err="1"/>
              <a:t>pe</a:t>
            </a:r>
            <a:r>
              <a:rPr lang="fr-FR" dirty="0"/>
              <a:t> </a:t>
            </a:r>
            <a:r>
              <a:rPr lang="fr-FR" dirty="0" err="1"/>
              <a:t>baz</a:t>
            </a:r>
            <a:r>
              <a:rPr lang="ro-RO" dirty="0"/>
              <a:t>ă</a:t>
            </a:r>
            <a:r>
              <a:rPr lang="fr-FR" dirty="0"/>
              <a:t> de c</a:t>
            </a:r>
            <a:r>
              <a:rPr lang="ro-RO" dirty="0"/>
              <a:t>â</a:t>
            </a:r>
            <a:r>
              <a:rPr lang="fr-FR" dirty="0" err="1"/>
              <a:t>nep</a:t>
            </a:r>
            <a:r>
              <a:rPr lang="ro-RO" dirty="0"/>
              <a:t>ă</a:t>
            </a:r>
            <a:r>
              <a:rPr lang="fr-FR" dirty="0"/>
              <a:t> </a:t>
            </a:r>
            <a:r>
              <a:rPr lang="fr-FR" dirty="0" err="1"/>
              <a:t>manifestat</a:t>
            </a:r>
            <a:r>
              <a:rPr lang="fr-FR" dirty="0"/>
              <a:t> de </a:t>
            </a:r>
            <a:r>
              <a:rPr lang="fr-FR" dirty="0" err="1"/>
              <a:t>multe</a:t>
            </a:r>
            <a:r>
              <a:rPr lang="fr-FR" dirty="0"/>
              <a:t> </a:t>
            </a:r>
            <a:r>
              <a:rPr lang="fr-FR" dirty="0" err="1"/>
              <a:t>persoane</a:t>
            </a:r>
            <a:r>
              <a:rPr lang="fr-FR" dirty="0"/>
              <a:t>, </a:t>
            </a:r>
            <a:r>
              <a:rPr lang="fr-FR" dirty="0" err="1"/>
              <a:t>precum</a:t>
            </a:r>
            <a:r>
              <a:rPr lang="fr-FR" dirty="0"/>
              <a:t> </a:t>
            </a:r>
            <a:r>
              <a:rPr lang="ro-RO" dirty="0"/>
              <a:t>ș</a:t>
            </a:r>
            <a:r>
              <a:rPr lang="fr-FR" dirty="0"/>
              <a:t>i pl</a:t>
            </a:r>
            <a:r>
              <a:rPr lang="ro-RO" dirty="0"/>
              <a:t>ă</a:t>
            </a:r>
            <a:r>
              <a:rPr lang="fr-FR" dirty="0" err="1"/>
              <a:t>cerii</a:t>
            </a:r>
            <a:r>
              <a:rPr lang="fr-FR" dirty="0"/>
              <a:t> de a </a:t>
            </a:r>
            <a:r>
              <a:rPr lang="fr-FR" dirty="0" err="1"/>
              <a:t>experimenta</a:t>
            </a:r>
            <a:r>
              <a:rPr lang="fr-FR" dirty="0"/>
              <a:t> </a:t>
            </a:r>
            <a:r>
              <a:rPr lang="ro-RO" dirty="0"/>
              <a:t>î</a:t>
            </a:r>
            <a:r>
              <a:rPr lang="fr-FR" dirty="0"/>
              <a:t>n </a:t>
            </a:r>
            <a:r>
              <a:rPr lang="fr-FR" dirty="0" err="1"/>
              <a:t>buc</a:t>
            </a:r>
            <a:r>
              <a:rPr lang="ro-RO" dirty="0"/>
              <a:t>ă</a:t>
            </a:r>
            <a:r>
              <a:rPr lang="fr-FR" dirty="0"/>
              <a:t>t</a:t>
            </a:r>
            <a:r>
              <a:rPr lang="ro-RO" dirty="0"/>
              <a:t>ă</a:t>
            </a:r>
            <a:r>
              <a:rPr lang="fr-FR" dirty="0"/>
              <a:t>rie </a:t>
            </a:r>
            <a:r>
              <a:rPr lang="ro-RO" dirty="0"/>
              <a:t>ș</a:t>
            </a:r>
            <a:r>
              <a:rPr lang="fr-FR" dirty="0"/>
              <a:t>i a </a:t>
            </a:r>
            <a:r>
              <a:rPr lang="fr-FR" dirty="0" err="1"/>
              <a:t>include</a:t>
            </a:r>
            <a:r>
              <a:rPr lang="fr-FR" dirty="0"/>
              <a:t> </a:t>
            </a:r>
            <a:r>
              <a:rPr lang="ro-RO" dirty="0"/>
              <a:t>î</a:t>
            </a:r>
            <a:r>
              <a:rPr lang="fr-FR" dirty="0"/>
              <a:t>n </a:t>
            </a:r>
            <a:r>
              <a:rPr lang="fr-FR" dirty="0" err="1"/>
              <a:t>preparate</a:t>
            </a:r>
            <a:r>
              <a:rPr lang="fr-FR" dirty="0"/>
              <a:t> </a:t>
            </a:r>
            <a:r>
              <a:rPr lang="fr-FR" dirty="0" err="1"/>
              <a:t>gastronomice</a:t>
            </a:r>
            <a:r>
              <a:rPr lang="fr-FR" dirty="0"/>
              <a:t> </a:t>
            </a:r>
            <a:r>
              <a:rPr lang="fr-FR" dirty="0" err="1"/>
              <a:t>semin</a:t>
            </a:r>
            <a:r>
              <a:rPr lang="ro-RO" dirty="0"/>
              <a:t>ț</a:t>
            </a:r>
            <a:r>
              <a:rPr lang="fr-FR" dirty="0" err="1"/>
              <a:t>ele</a:t>
            </a:r>
            <a:r>
              <a:rPr lang="fr-FR" dirty="0"/>
              <a:t> </a:t>
            </a:r>
            <a:r>
              <a:rPr lang="fr-FR" dirty="0" err="1"/>
              <a:t>decorticate</a:t>
            </a:r>
            <a:r>
              <a:rPr lang="fr-FR" dirty="0"/>
              <a:t>, </a:t>
            </a:r>
            <a:r>
              <a:rPr lang="fr-FR" dirty="0" err="1"/>
              <a:t>fain</a:t>
            </a:r>
            <a:r>
              <a:rPr lang="ro-RO" dirty="0"/>
              <a:t>ă</a:t>
            </a:r>
            <a:r>
              <a:rPr lang="fr-FR" dirty="0"/>
              <a:t>, </a:t>
            </a:r>
            <a:r>
              <a:rPr lang="fr-FR" dirty="0" err="1"/>
              <a:t>pudr</a:t>
            </a:r>
            <a:r>
              <a:rPr lang="ro-RO" dirty="0"/>
              <a:t>ă</a:t>
            </a:r>
            <a:r>
              <a:rPr lang="fr-FR" dirty="0"/>
              <a:t> </a:t>
            </a:r>
            <a:r>
              <a:rPr lang="fr-FR" dirty="0" err="1"/>
              <a:t>proteic</a:t>
            </a:r>
            <a:r>
              <a:rPr lang="ro-RO" dirty="0"/>
              <a:t>ă</a:t>
            </a:r>
            <a:r>
              <a:rPr lang="fr-FR" dirty="0"/>
              <a:t>, </a:t>
            </a:r>
            <a:r>
              <a:rPr lang="fr-FR" dirty="0" err="1"/>
              <a:t>uleiul</a:t>
            </a:r>
            <a:r>
              <a:rPr lang="fr-FR" dirty="0"/>
              <a:t>, </a:t>
            </a:r>
            <a:r>
              <a:rPr lang="fr-FR" dirty="0" err="1"/>
              <a:t>frunzele</a:t>
            </a:r>
            <a:r>
              <a:rPr lang="fr-FR" dirty="0"/>
              <a:t> </a:t>
            </a:r>
            <a:r>
              <a:rPr lang="ro-RO" dirty="0"/>
              <a:t>ș</a:t>
            </a:r>
            <a:r>
              <a:rPr lang="fr-FR" dirty="0"/>
              <a:t>i </a:t>
            </a:r>
            <a:r>
              <a:rPr lang="fr-FR" dirty="0" err="1"/>
              <a:t>inflorescen</a:t>
            </a:r>
            <a:r>
              <a:rPr lang="ro-RO" dirty="0"/>
              <a:t>ț</a:t>
            </a:r>
            <a:r>
              <a:rPr lang="fr-FR" dirty="0" err="1"/>
              <a:t>ele</a:t>
            </a:r>
            <a:r>
              <a:rPr lang="fr-FR" dirty="0"/>
              <a:t> de c</a:t>
            </a:r>
            <a:r>
              <a:rPr lang="ro-RO" dirty="0"/>
              <a:t>â</a:t>
            </a:r>
            <a:r>
              <a:rPr lang="fr-FR" dirty="0" err="1"/>
              <a:t>nep</a:t>
            </a:r>
            <a:r>
              <a:rPr lang="ro-RO" dirty="0"/>
              <a:t>ă</a:t>
            </a:r>
            <a:r>
              <a:rPr lang="fr-FR" dirty="0"/>
              <a:t>;</a:t>
            </a:r>
            <a:endParaRPr lang="ro-RO" dirty="0"/>
          </a:p>
          <a:p>
            <a:pPr algn="just"/>
            <a:r>
              <a:rPr lang="fr-FR" dirty="0"/>
              <a:t> La INCDBA-IBA </a:t>
            </a:r>
            <a:r>
              <a:rPr lang="fr-FR" dirty="0" err="1"/>
              <a:t>Bucure</a:t>
            </a:r>
            <a:r>
              <a:rPr lang="ro-RO" dirty="0"/>
              <a:t>ș</a:t>
            </a:r>
            <a:r>
              <a:rPr lang="fr-FR" dirty="0"/>
              <a:t>ti a </a:t>
            </a:r>
            <a:r>
              <a:rPr lang="fr-FR" dirty="0" err="1"/>
              <a:t>fost</a:t>
            </a:r>
            <a:r>
              <a:rPr lang="fr-FR" dirty="0"/>
              <a:t> </a:t>
            </a:r>
            <a:r>
              <a:rPr lang="fr-FR" b="1" dirty="0" err="1"/>
              <a:t>organizat</a:t>
            </a:r>
            <a:r>
              <a:rPr lang="ro-RO" b="1" dirty="0"/>
              <a:t>ă</a:t>
            </a:r>
            <a:r>
              <a:rPr lang="fr-FR" b="1" dirty="0"/>
              <a:t> o instruire </a:t>
            </a:r>
            <a:r>
              <a:rPr lang="fr-FR" dirty="0" err="1"/>
              <a:t>dedicat</a:t>
            </a:r>
            <a:r>
              <a:rPr lang="ro-RO" dirty="0"/>
              <a:t>ă</a:t>
            </a:r>
            <a:r>
              <a:rPr lang="fr-FR" dirty="0"/>
              <a:t> </a:t>
            </a:r>
            <a:r>
              <a:rPr lang="fr-FR" dirty="0" err="1"/>
              <a:t>operatorilor</a:t>
            </a:r>
            <a:r>
              <a:rPr lang="fr-FR" dirty="0"/>
              <a:t> </a:t>
            </a:r>
            <a:r>
              <a:rPr lang="fr-FR" dirty="0" err="1"/>
              <a:t>economici</a:t>
            </a:r>
            <a:r>
              <a:rPr lang="fr-FR" dirty="0"/>
              <a:t> </a:t>
            </a:r>
            <a:r>
              <a:rPr lang="fr-FR" dirty="0" err="1"/>
              <a:t>interesa</a:t>
            </a:r>
            <a:r>
              <a:rPr lang="ro-RO" dirty="0"/>
              <a:t>ț</a:t>
            </a:r>
            <a:r>
              <a:rPr lang="fr-FR" dirty="0"/>
              <a:t>i de </a:t>
            </a:r>
            <a:r>
              <a:rPr lang="fr-FR" dirty="0" err="1"/>
              <a:t>rezultatele</a:t>
            </a:r>
            <a:r>
              <a:rPr lang="fr-FR" dirty="0"/>
              <a:t> </a:t>
            </a:r>
            <a:r>
              <a:rPr lang="fr-FR" dirty="0" err="1"/>
              <a:t>proiectului</a:t>
            </a:r>
            <a:r>
              <a:rPr lang="fr-FR" dirty="0"/>
              <a:t>, </a:t>
            </a:r>
            <a:r>
              <a:rPr lang="fr-FR" dirty="0" err="1"/>
              <a:t>evenimentul</a:t>
            </a:r>
            <a:r>
              <a:rPr lang="fr-FR" dirty="0"/>
              <a:t> </a:t>
            </a:r>
            <a:r>
              <a:rPr lang="ro-RO" dirty="0"/>
              <a:t>î</a:t>
            </a:r>
            <a:r>
              <a:rPr lang="fr-FR" dirty="0"/>
              <a:t>n format </a:t>
            </a:r>
            <a:r>
              <a:rPr lang="fr-FR" dirty="0" err="1"/>
              <a:t>hibrid</a:t>
            </a:r>
            <a:r>
              <a:rPr lang="fr-FR" dirty="0"/>
              <a:t> </a:t>
            </a:r>
            <a:r>
              <a:rPr lang="fr-FR" dirty="0" err="1"/>
              <a:t>reunind</a:t>
            </a:r>
            <a:r>
              <a:rPr lang="fr-FR" dirty="0"/>
              <a:t> peste 45 </a:t>
            </a:r>
            <a:r>
              <a:rPr lang="fr-FR" dirty="0" err="1"/>
              <a:t>participan</a:t>
            </a:r>
            <a:r>
              <a:rPr lang="ro-RO" dirty="0"/>
              <a:t>ț</a:t>
            </a:r>
            <a:r>
              <a:rPr lang="fr-FR" dirty="0"/>
              <a:t>i, </a:t>
            </a:r>
            <a:r>
              <a:rPr lang="fr-FR" dirty="0" err="1"/>
              <a:t>specialiști</a:t>
            </a:r>
            <a:r>
              <a:rPr lang="fr-FR" dirty="0"/>
              <a:t> </a:t>
            </a:r>
            <a:r>
              <a:rPr lang="ro-RO" dirty="0"/>
              <a:t>ș</a:t>
            </a:r>
            <a:r>
              <a:rPr lang="fr-FR" dirty="0"/>
              <a:t>i </a:t>
            </a:r>
            <a:r>
              <a:rPr lang="fr-FR" dirty="0" err="1"/>
              <a:t>agenti</a:t>
            </a:r>
            <a:r>
              <a:rPr lang="fr-FR" dirty="0"/>
              <a:t> </a:t>
            </a:r>
            <a:r>
              <a:rPr lang="fr-FR" dirty="0" err="1"/>
              <a:t>economici</a:t>
            </a:r>
            <a:r>
              <a:rPr lang="fr-FR" dirty="0"/>
              <a:t> a </a:t>
            </a:r>
            <a:r>
              <a:rPr lang="fr-FR" dirty="0" err="1"/>
              <a:t>căror</a:t>
            </a:r>
            <a:r>
              <a:rPr lang="fr-FR" dirty="0"/>
              <a:t> </a:t>
            </a:r>
            <a:r>
              <a:rPr lang="fr-FR" dirty="0" err="1"/>
              <a:t>activitate</a:t>
            </a:r>
            <a:r>
              <a:rPr lang="fr-FR" dirty="0"/>
              <a:t> </a:t>
            </a:r>
            <a:r>
              <a:rPr lang="fr-FR" dirty="0" err="1"/>
              <a:t>vizează</a:t>
            </a:r>
            <a:r>
              <a:rPr lang="fr-FR" dirty="0"/>
              <a:t> </a:t>
            </a:r>
            <a:r>
              <a:rPr lang="fr-FR" dirty="0" err="1"/>
              <a:t>cânepa</a:t>
            </a:r>
            <a:r>
              <a:rPr lang="fr-FR" dirty="0"/>
              <a:t> </a:t>
            </a:r>
            <a:r>
              <a:rPr lang="fr-FR" dirty="0" err="1"/>
              <a:t>și</a:t>
            </a:r>
            <a:r>
              <a:rPr lang="fr-FR" dirty="0"/>
              <a:t> </a:t>
            </a:r>
            <a:r>
              <a:rPr lang="fr-FR" dirty="0" err="1"/>
              <a:t>derivatele</a:t>
            </a:r>
            <a:r>
              <a:rPr lang="fr-FR" dirty="0"/>
              <a:t> </a:t>
            </a:r>
            <a:r>
              <a:rPr lang="fr-FR" dirty="0" err="1"/>
              <a:t>acesteia</a:t>
            </a:r>
            <a:r>
              <a:rPr lang="fr-FR" dirty="0"/>
              <a:t>. Au </a:t>
            </a:r>
            <a:r>
              <a:rPr lang="fr-FR" dirty="0" err="1"/>
              <a:t>fost</a:t>
            </a:r>
            <a:r>
              <a:rPr lang="fr-FR" dirty="0"/>
              <a:t> </a:t>
            </a:r>
            <a:r>
              <a:rPr lang="fr-FR" dirty="0" err="1"/>
              <a:t>abordate</a:t>
            </a:r>
            <a:r>
              <a:rPr lang="fr-FR" dirty="0"/>
              <a:t> aspecte diverse, de la </a:t>
            </a:r>
            <a:r>
              <a:rPr lang="fr-FR" dirty="0" err="1"/>
              <a:t>cultura</a:t>
            </a:r>
            <a:r>
              <a:rPr lang="fr-FR" dirty="0"/>
              <a:t> </a:t>
            </a:r>
            <a:r>
              <a:rPr lang="fr-FR" dirty="0" err="1"/>
              <a:t>agricol</a:t>
            </a:r>
            <a:r>
              <a:rPr lang="ro-RO" dirty="0"/>
              <a:t>ă</a:t>
            </a:r>
            <a:r>
              <a:rPr lang="fr-FR" dirty="0"/>
              <a:t>, </a:t>
            </a:r>
            <a:r>
              <a:rPr lang="fr-FR" dirty="0" err="1"/>
              <a:t>prelucrarea</a:t>
            </a:r>
            <a:r>
              <a:rPr lang="fr-FR" dirty="0"/>
              <a:t> </a:t>
            </a:r>
            <a:r>
              <a:rPr lang="fr-FR" dirty="0" err="1"/>
              <a:t>primară</a:t>
            </a:r>
            <a:r>
              <a:rPr lang="fr-FR" dirty="0"/>
              <a:t>,</a:t>
            </a:r>
            <a:r>
              <a:rPr lang="ro-RO" dirty="0"/>
              <a:t> </a:t>
            </a:r>
            <a:r>
              <a:rPr lang="fr-FR" dirty="0" err="1"/>
              <a:t>procesarea</a:t>
            </a:r>
            <a:r>
              <a:rPr lang="fr-FR" dirty="0"/>
              <a:t> </a:t>
            </a:r>
            <a:r>
              <a:rPr lang="fr-FR" dirty="0" err="1"/>
              <a:t>avansat</a:t>
            </a:r>
            <a:r>
              <a:rPr lang="ro-RO" dirty="0"/>
              <a:t>ă</a:t>
            </a:r>
            <a:r>
              <a:rPr lang="fr-FR" dirty="0"/>
              <a:t> a </a:t>
            </a:r>
            <a:r>
              <a:rPr lang="fr-FR" dirty="0" err="1"/>
              <a:t>materialului</a:t>
            </a:r>
            <a:r>
              <a:rPr lang="fr-FR" dirty="0"/>
              <a:t> </a:t>
            </a:r>
            <a:r>
              <a:rPr lang="fr-FR" dirty="0" err="1"/>
              <a:t>vegetal</a:t>
            </a:r>
            <a:r>
              <a:rPr lang="fr-FR" dirty="0"/>
              <a:t>, </a:t>
            </a:r>
            <a:r>
              <a:rPr lang="fr-FR" dirty="0" err="1"/>
              <a:t>elaborarea</a:t>
            </a:r>
            <a:r>
              <a:rPr lang="fr-FR" dirty="0"/>
              <a:t> de </a:t>
            </a:r>
            <a:r>
              <a:rPr lang="fr-FR" dirty="0" err="1"/>
              <a:t>rețete</a:t>
            </a:r>
            <a:r>
              <a:rPr lang="fr-FR" dirty="0"/>
              <a:t> </a:t>
            </a:r>
            <a:r>
              <a:rPr lang="fr-FR" dirty="0" err="1"/>
              <a:t>și</a:t>
            </a:r>
            <a:r>
              <a:rPr lang="fr-FR" dirty="0"/>
              <a:t> </a:t>
            </a:r>
            <a:r>
              <a:rPr lang="fr-FR" dirty="0" err="1"/>
              <a:t>obținerea</a:t>
            </a:r>
            <a:r>
              <a:rPr lang="fr-FR" dirty="0"/>
              <a:t> de alimente </a:t>
            </a:r>
            <a:r>
              <a:rPr lang="fr-FR" dirty="0" err="1"/>
              <a:t>inovative</a:t>
            </a:r>
            <a:r>
              <a:rPr lang="fr-FR" dirty="0"/>
              <a:t>, </a:t>
            </a:r>
            <a:r>
              <a:rPr lang="fr-FR" dirty="0" err="1"/>
              <a:t>formularea</a:t>
            </a:r>
            <a:r>
              <a:rPr lang="fr-FR" dirty="0"/>
              <a:t> </a:t>
            </a:r>
            <a:r>
              <a:rPr lang="fr-FR" dirty="0" err="1"/>
              <a:t>și</a:t>
            </a:r>
            <a:r>
              <a:rPr lang="fr-FR" dirty="0"/>
              <a:t> </a:t>
            </a:r>
            <a:r>
              <a:rPr lang="fr-FR" dirty="0" err="1"/>
              <a:t>realizarea</a:t>
            </a:r>
            <a:r>
              <a:rPr lang="fr-FR" dirty="0"/>
              <a:t> de </a:t>
            </a:r>
            <a:r>
              <a:rPr lang="fr-FR" dirty="0" err="1"/>
              <a:t>suplimente</a:t>
            </a:r>
            <a:r>
              <a:rPr lang="fr-FR" dirty="0"/>
              <a:t> </a:t>
            </a:r>
            <a:r>
              <a:rPr lang="fr-FR" dirty="0" err="1"/>
              <a:t>alimentare</a:t>
            </a:r>
            <a:r>
              <a:rPr lang="fr-FR" dirty="0"/>
              <a:t> </a:t>
            </a:r>
            <a:r>
              <a:rPr lang="fr-FR" dirty="0" err="1"/>
              <a:t>sigure</a:t>
            </a:r>
            <a:r>
              <a:rPr lang="fr-FR" dirty="0"/>
              <a:t> </a:t>
            </a:r>
            <a:r>
              <a:rPr lang="fr-FR" dirty="0" err="1"/>
              <a:t>pentru</a:t>
            </a:r>
            <a:r>
              <a:rPr lang="fr-FR" dirty="0"/>
              <a:t> </a:t>
            </a:r>
            <a:r>
              <a:rPr lang="fr-FR" dirty="0" err="1"/>
              <a:t>consumul</a:t>
            </a:r>
            <a:r>
              <a:rPr lang="fr-FR" dirty="0"/>
              <a:t> </a:t>
            </a:r>
            <a:r>
              <a:rPr lang="fr-FR" dirty="0" err="1"/>
              <a:t>uman</a:t>
            </a:r>
            <a:r>
              <a:rPr lang="fr-FR" dirty="0"/>
              <a:t>, </a:t>
            </a:r>
            <a:r>
              <a:rPr lang="fr-FR" dirty="0" err="1"/>
              <a:t>utilizarea</a:t>
            </a:r>
            <a:r>
              <a:rPr lang="fr-FR" dirty="0"/>
              <a:t> </a:t>
            </a:r>
            <a:r>
              <a:rPr lang="fr-FR" dirty="0" err="1"/>
              <a:t>cânepii</a:t>
            </a:r>
            <a:r>
              <a:rPr lang="fr-FR" dirty="0"/>
              <a:t> </a:t>
            </a:r>
            <a:r>
              <a:rPr lang="fr-FR" dirty="0" err="1"/>
              <a:t>în</a:t>
            </a:r>
            <a:r>
              <a:rPr lang="fr-FR" dirty="0"/>
              <a:t> </a:t>
            </a:r>
            <a:r>
              <a:rPr lang="fr-FR" dirty="0" err="1"/>
              <a:t>furajarea</a:t>
            </a:r>
            <a:r>
              <a:rPr lang="fr-FR" dirty="0"/>
              <a:t> </a:t>
            </a:r>
            <a:r>
              <a:rPr lang="fr-FR" dirty="0" err="1"/>
              <a:t>animalelor</a:t>
            </a:r>
            <a:r>
              <a:rPr lang="fr-FR" dirty="0"/>
              <a:t>, marketing </a:t>
            </a:r>
            <a:r>
              <a:rPr lang="fr-FR" dirty="0" err="1"/>
              <a:t>și</a:t>
            </a:r>
            <a:r>
              <a:rPr lang="fr-FR" dirty="0"/>
              <a:t> </a:t>
            </a:r>
            <a:r>
              <a:rPr lang="fr-FR" dirty="0" err="1"/>
              <a:t>promovare</a:t>
            </a:r>
            <a:r>
              <a:rPr lang="fr-FR" dirty="0"/>
              <a:t>, pana la aspecte </a:t>
            </a:r>
            <a:r>
              <a:rPr lang="fr-FR" dirty="0" err="1"/>
              <a:t>legislative</a:t>
            </a:r>
            <a:r>
              <a:rPr lang="fr-FR" dirty="0"/>
              <a:t> </a:t>
            </a:r>
            <a:r>
              <a:rPr lang="fr-FR" dirty="0" err="1"/>
              <a:t>și</a:t>
            </a:r>
            <a:r>
              <a:rPr lang="fr-FR" dirty="0"/>
              <a:t> </a:t>
            </a:r>
            <a:r>
              <a:rPr lang="fr-FR" dirty="0" err="1"/>
              <a:t>tendințe</a:t>
            </a:r>
            <a:r>
              <a:rPr lang="fr-FR" dirty="0"/>
              <a:t> la </a:t>
            </a:r>
            <a:r>
              <a:rPr lang="fr-FR" dirty="0" err="1"/>
              <a:t>nivel</a:t>
            </a:r>
            <a:r>
              <a:rPr lang="fr-FR" dirty="0"/>
              <a:t> </a:t>
            </a:r>
            <a:r>
              <a:rPr lang="fr-FR" dirty="0" err="1"/>
              <a:t>național</a:t>
            </a:r>
            <a:r>
              <a:rPr lang="fr-FR" dirty="0"/>
              <a:t> </a:t>
            </a:r>
            <a:r>
              <a:rPr lang="fr-FR" dirty="0" err="1"/>
              <a:t>și</a:t>
            </a:r>
            <a:r>
              <a:rPr lang="fr-FR" dirty="0"/>
              <a:t> </a:t>
            </a:r>
            <a:r>
              <a:rPr lang="fr-FR" dirty="0" err="1"/>
              <a:t>european</a:t>
            </a:r>
            <a:r>
              <a:rPr lang="fr-FR" dirty="0"/>
              <a:t>.</a:t>
            </a:r>
            <a:endParaRPr lang="ro-RO" dirty="0"/>
          </a:p>
          <a:p>
            <a:pPr algn="just"/>
            <a:r>
              <a:rPr lang="fr-FR" dirty="0"/>
              <a:t> </a:t>
            </a:r>
            <a:r>
              <a:rPr lang="fr-FR" dirty="0" err="1"/>
              <a:t>Partenerii</a:t>
            </a:r>
            <a:r>
              <a:rPr lang="fr-FR" dirty="0"/>
              <a:t> de </a:t>
            </a:r>
            <a:r>
              <a:rPr lang="fr-FR" dirty="0" err="1"/>
              <a:t>proiect</a:t>
            </a:r>
            <a:r>
              <a:rPr lang="fr-FR" dirty="0"/>
              <a:t> au </a:t>
            </a:r>
            <a:r>
              <a:rPr lang="fr-FR" b="1" dirty="0" err="1"/>
              <a:t>participat</a:t>
            </a:r>
            <a:r>
              <a:rPr lang="fr-FR" b="1" dirty="0"/>
              <a:t> la 5 </a:t>
            </a:r>
            <a:r>
              <a:rPr lang="fr-FR" b="1" dirty="0" err="1"/>
              <a:t>manifestari</a:t>
            </a:r>
            <a:r>
              <a:rPr lang="fr-FR" b="1" dirty="0"/>
              <a:t> </a:t>
            </a:r>
            <a:r>
              <a:rPr lang="fr-FR" b="1" dirty="0" err="1"/>
              <a:t>stiintifice</a:t>
            </a:r>
            <a:r>
              <a:rPr lang="fr-FR" b="1" dirty="0"/>
              <a:t> </a:t>
            </a:r>
            <a:r>
              <a:rPr lang="fr-FR" dirty="0" err="1"/>
              <a:t>desf</a:t>
            </a:r>
            <a:r>
              <a:rPr lang="ro-RO" dirty="0" err="1"/>
              <a:t>ăș</a:t>
            </a:r>
            <a:r>
              <a:rPr lang="fr-FR" dirty="0"/>
              <a:t>urate </a:t>
            </a:r>
            <a:r>
              <a:rPr lang="ro-RO" dirty="0"/>
              <a:t>î</a:t>
            </a:r>
            <a:r>
              <a:rPr lang="fr-FR" dirty="0"/>
              <a:t>n </a:t>
            </a:r>
            <a:r>
              <a:rPr lang="ro-RO" dirty="0"/>
              <a:t>ț</a:t>
            </a:r>
            <a:r>
              <a:rPr lang="fr-FR" dirty="0" err="1"/>
              <a:t>ar</a:t>
            </a:r>
            <a:r>
              <a:rPr lang="ro-RO" dirty="0"/>
              <a:t>ă</a:t>
            </a:r>
            <a:r>
              <a:rPr lang="fr-FR" b="1" dirty="0"/>
              <a:t> (</a:t>
            </a:r>
            <a:r>
              <a:rPr lang="fr-FR" dirty="0"/>
              <a:t>2 workshop-</a:t>
            </a:r>
            <a:r>
              <a:rPr lang="fr-FR" dirty="0" err="1"/>
              <a:t>uri</a:t>
            </a:r>
            <a:r>
              <a:rPr lang="fr-FR" dirty="0"/>
              <a:t>, 2 </a:t>
            </a:r>
            <a:r>
              <a:rPr lang="fr-FR" dirty="0" err="1"/>
              <a:t>simpozioane</a:t>
            </a:r>
            <a:r>
              <a:rPr lang="fr-FR" dirty="0"/>
              <a:t> internationale si un Salon al </a:t>
            </a:r>
            <a:r>
              <a:rPr lang="fr-FR" dirty="0" err="1"/>
              <a:t>inovarii</a:t>
            </a:r>
            <a:r>
              <a:rPr lang="fr-FR" dirty="0"/>
              <a:t> </a:t>
            </a:r>
            <a:r>
              <a:rPr lang="ro-RO" dirty="0"/>
              <a:t>ș</a:t>
            </a:r>
            <a:r>
              <a:rPr lang="fr-FR" dirty="0"/>
              <a:t>i </a:t>
            </a:r>
            <a:r>
              <a:rPr lang="fr-FR" dirty="0" err="1"/>
              <a:t>cercet</a:t>
            </a:r>
            <a:r>
              <a:rPr lang="ro-RO" dirty="0"/>
              <a:t>ă</a:t>
            </a:r>
            <a:r>
              <a:rPr lang="fr-FR" dirty="0" err="1"/>
              <a:t>rii</a:t>
            </a:r>
            <a:r>
              <a:rPr lang="fr-FR" dirty="0"/>
              <a:t>) </a:t>
            </a:r>
            <a:r>
              <a:rPr lang="ro-RO" dirty="0"/>
              <a:t>ș</a:t>
            </a:r>
            <a:r>
              <a:rPr lang="fr-FR" dirty="0"/>
              <a:t>i </a:t>
            </a:r>
            <a:r>
              <a:rPr lang="fr-FR" b="1" dirty="0" err="1"/>
              <a:t>una</a:t>
            </a:r>
            <a:r>
              <a:rPr lang="fr-FR" dirty="0"/>
              <a:t> </a:t>
            </a:r>
            <a:r>
              <a:rPr lang="ro-RO" dirty="0"/>
              <a:t>î</a:t>
            </a:r>
            <a:r>
              <a:rPr lang="fr-FR" dirty="0"/>
              <a:t>n </a:t>
            </a:r>
            <a:r>
              <a:rPr lang="fr-FR" dirty="0" err="1"/>
              <a:t>str</a:t>
            </a:r>
            <a:r>
              <a:rPr lang="ro-RO" dirty="0"/>
              <a:t>ă</a:t>
            </a:r>
            <a:r>
              <a:rPr lang="fr-FR" dirty="0"/>
              <a:t>in</a:t>
            </a:r>
            <a:r>
              <a:rPr lang="ro-RO" dirty="0"/>
              <a:t>ă</a:t>
            </a:r>
            <a:r>
              <a:rPr lang="fr-FR" dirty="0" err="1"/>
              <a:t>tate</a:t>
            </a:r>
            <a:r>
              <a:rPr lang="fr-FR" dirty="0"/>
              <a:t> (o </a:t>
            </a:r>
            <a:r>
              <a:rPr lang="fr-FR" dirty="0" err="1"/>
              <a:t>conferin</a:t>
            </a:r>
            <a:r>
              <a:rPr lang="ro-RO" dirty="0" err="1"/>
              <a:t>ță</a:t>
            </a:r>
            <a:r>
              <a:rPr lang="fr-FR" dirty="0"/>
              <a:t>), </a:t>
            </a:r>
            <a:r>
              <a:rPr lang="fr-FR" dirty="0" err="1"/>
              <a:t>unde</a:t>
            </a:r>
            <a:r>
              <a:rPr lang="fr-FR" b="1" dirty="0"/>
              <a:t> </a:t>
            </a:r>
            <a:r>
              <a:rPr lang="fr-FR" dirty="0"/>
              <a:t>au sus</a:t>
            </a:r>
            <a:r>
              <a:rPr lang="ro-RO" dirty="0"/>
              <a:t>ț</a:t>
            </a:r>
            <a:r>
              <a:rPr lang="fr-FR" dirty="0" err="1"/>
              <a:t>inut</a:t>
            </a:r>
            <a:r>
              <a:rPr lang="fr-FR" dirty="0"/>
              <a:t> </a:t>
            </a:r>
            <a:r>
              <a:rPr lang="fr-FR" b="1" dirty="0"/>
              <a:t>6 </a:t>
            </a:r>
            <a:r>
              <a:rPr lang="fr-FR" b="1" dirty="0" err="1"/>
              <a:t>comunic</a:t>
            </a:r>
            <a:r>
              <a:rPr lang="ro-RO" b="1" dirty="0"/>
              <a:t>ă</a:t>
            </a:r>
            <a:r>
              <a:rPr lang="fr-FR" b="1" dirty="0"/>
              <a:t>ri</a:t>
            </a:r>
            <a:r>
              <a:rPr lang="fr-FR" dirty="0"/>
              <a:t> </a:t>
            </a:r>
            <a:r>
              <a:rPr lang="ro-RO" dirty="0"/>
              <a:t>ș</a:t>
            </a:r>
            <a:r>
              <a:rPr lang="fr-FR" dirty="0"/>
              <a:t>i au </a:t>
            </a:r>
            <a:r>
              <a:rPr lang="fr-FR" dirty="0" err="1"/>
              <a:t>prezentat</a:t>
            </a:r>
            <a:r>
              <a:rPr lang="fr-FR" dirty="0"/>
              <a:t> </a:t>
            </a:r>
            <a:r>
              <a:rPr lang="fr-FR" b="1" dirty="0"/>
              <a:t>4 </a:t>
            </a:r>
            <a:r>
              <a:rPr lang="fr-FR" b="1" dirty="0" err="1"/>
              <a:t>postere</a:t>
            </a:r>
            <a:r>
              <a:rPr lang="fr-FR" dirty="0"/>
              <a:t>, </a:t>
            </a:r>
            <a:r>
              <a:rPr lang="fr-FR" dirty="0" err="1"/>
              <a:t>unul</a:t>
            </a:r>
            <a:r>
              <a:rPr lang="fr-FR" dirty="0"/>
              <a:t> </a:t>
            </a:r>
            <a:r>
              <a:rPr lang="fr-FR" dirty="0" err="1"/>
              <a:t>dintre</a:t>
            </a:r>
            <a:r>
              <a:rPr lang="fr-FR" dirty="0"/>
              <a:t> </a:t>
            </a:r>
            <a:r>
              <a:rPr lang="fr-FR" dirty="0" err="1"/>
              <a:t>acestea</a:t>
            </a:r>
            <a:r>
              <a:rPr lang="fr-FR" dirty="0"/>
              <a:t> </a:t>
            </a:r>
            <a:r>
              <a:rPr lang="fr-FR" dirty="0" err="1"/>
              <a:t>fiind</a:t>
            </a:r>
            <a:r>
              <a:rPr lang="fr-FR" dirty="0"/>
              <a:t> </a:t>
            </a:r>
            <a:r>
              <a:rPr lang="fr-FR" dirty="0" err="1"/>
              <a:t>medaliat</a:t>
            </a:r>
            <a:r>
              <a:rPr lang="fr-FR" dirty="0"/>
              <a:t> </a:t>
            </a:r>
            <a:r>
              <a:rPr lang="fr-FR" dirty="0" err="1"/>
              <a:t>cu</a:t>
            </a:r>
            <a:r>
              <a:rPr lang="fr-FR" dirty="0"/>
              <a:t> </a:t>
            </a:r>
            <a:r>
              <a:rPr lang="fr-FR" dirty="0" err="1"/>
              <a:t>argint</a:t>
            </a:r>
            <a:r>
              <a:rPr lang="fr-FR" dirty="0"/>
              <a:t> la UGAL INVENT 2025.</a:t>
            </a:r>
            <a:r>
              <a:rPr lang="fr-FR" b="1" dirty="0"/>
              <a:t> </a:t>
            </a:r>
            <a:r>
              <a:rPr lang="fr-FR" dirty="0"/>
              <a:t>De </a:t>
            </a:r>
            <a:r>
              <a:rPr lang="fr-FR" dirty="0" err="1"/>
              <a:t>asemenea</a:t>
            </a:r>
            <a:r>
              <a:rPr lang="fr-FR" dirty="0"/>
              <a:t>, au </a:t>
            </a:r>
            <a:r>
              <a:rPr lang="fr-FR" dirty="0" err="1"/>
              <a:t>fost</a:t>
            </a:r>
            <a:r>
              <a:rPr lang="fr-FR" dirty="0"/>
              <a:t> </a:t>
            </a:r>
            <a:r>
              <a:rPr lang="fr-FR" dirty="0" err="1"/>
              <a:t>publicate</a:t>
            </a:r>
            <a:r>
              <a:rPr lang="fr-FR" dirty="0"/>
              <a:t> </a:t>
            </a:r>
            <a:r>
              <a:rPr lang="fr-FR" b="1" dirty="0"/>
              <a:t>2 </a:t>
            </a:r>
            <a:r>
              <a:rPr lang="fr-FR" b="1" dirty="0" err="1"/>
              <a:t>articole</a:t>
            </a:r>
            <a:r>
              <a:rPr lang="fr-FR" b="1" dirty="0"/>
              <a:t> </a:t>
            </a:r>
            <a:r>
              <a:rPr lang="ro-RO" b="1" dirty="0"/>
              <a:t>î</a:t>
            </a:r>
            <a:r>
              <a:rPr lang="fr-FR" b="1" dirty="0"/>
              <a:t>n </a:t>
            </a:r>
            <a:r>
              <a:rPr lang="fr-FR" b="1" dirty="0" err="1"/>
              <a:t>reviste</a:t>
            </a:r>
            <a:r>
              <a:rPr lang="fr-FR" b="1" dirty="0"/>
              <a:t> </a:t>
            </a:r>
            <a:r>
              <a:rPr lang="fr-FR" dirty="0"/>
              <a:t>de </a:t>
            </a:r>
            <a:r>
              <a:rPr lang="fr-FR" dirty="0" err="1"/>
              <a:t>specialitate</a:t>
            </a:r>
            <a:r>
              <a:rPr lang="fr-FR" dirty="0"/>
              <a:t> (in </a:t>
            </a:r>
            <a:r>
              <a:rPr lang="fr-FR" i="1" u="sng" dirty="0" err="1">
                <a:solidFill>
                  <a:schemeClr val="tx1"/>
                </a:solidFill>
                <a:hlinkClick r:id="rId3">
                  <a:extLst>
                    <a:ext uri="{A12FA001-AC4F-418D-AE19-62706E023703}">
                      <ahyp:hlinkClr xmlns:ahyp="http://schemas.microsoft.com/office/drawing/2018/hyperlinkcolor" val="tx"/>
                    </a:ext>
                  </a:extLst>
                </a:hlinkClick>
              </a:rPr>
              <a:t>European</a:t>
            </a:r>
            <a:r>
              <a:rPr lang="fr-FR" i="1" u="sng" dirty="0">
                <a:solidFill>
                  <a:schemeClr val="tx1"/>
                </a:solidFill>
                <a:hlinkClick r:id="rId3">
                  <a:extLst>
                    <a:ext uri="{A12FA001-AC4F-418D-AE19-62706E023703}">
                      <ahyp:hlinkClr xmlns:ahyp="http://schemas.microsoft.com/office/drawing/2018/hyperlinkcolor" val="tx"/>
                    </a:ext>
                  </a:extLst>
                </a:hlinkClick>
              </a:rPr>
              <a:t> Journal of Pharmaceutical Sciences</a:t>
            </a:r>
            <a:r>
              <a:rPr lang="fr-FR" i="1" dirty="0"/>
              <a:t>,</a:t>
            </a:r>
            <a:r>
              <a:rPr lang="fr-FR" b="1" dirty="0"/>
              <a:t> </a:t>
            </a:r>
            <a:r>
              <a:rPr lang="fr-FR" dirty="0" err="1"/>
              <a:t>cu</a:t>
            </a:r>
            <a:r>
              <a:rPr lang="fr-FR" dirty="0"/>
              <a:t> factor de impact 4.7 </a:t>
            </a:r>
            <a:r>
              <a:rPr lang="ro-RO" dirty="0"/>
              <a:t>ș</a:t>
            </a:r>
            <a:r>
              <a:rPr lang="fr-FR" dirty="0"/>
              <a:t>i</a:t>
            </a:r>
            <a:r>
              <a:rPr lang="fr-FR" i="1" dirty="0"/>
              <a:t> </a:t>
            </a:r>
            <a:r>
              <a:rPr lang="fr-FR" i="1" dirty="0" err="1"/>
              <a:t>Sustainability</a:t>
            </a:r>
            <a:r>
              <a:rPr lang="fr-FR" b="1" dirty="0"/>
              <a:t>, </a:t>
            </a:r>
            <a:r>
              <a:rPr lang="fr-FR" dirty="0" err="1"/>
              <a:t>cu</a:t>
            </a:r>
            <a:r>
              <a:rPr lang="fr-FR" dirty="0"/>
              <a:t> factor de impact 4.7) </a:t>
            </a:r>
            <a:r>
              <a:rPr lang="ro-RO" dirty="0"/>
              <a:t>ș</a:t>
            </a:r>
            <a:r>
              <a:rPr lang="fr-FR" dirty="0"/>
              <a:t>i </a:t>
            </a:r>
            <a:r>
              <a:rPr lang="fr-FR" b="1" dirty="0"/>
              <a:t>un </a:t>
            </a:r>
            <a:r>
              <a:rPr lang="fr-FR" b="1" dirty="0" err="1"/>
              <a:t>articol</a:t>
            </a:r>
            <a:r>
              <a:rPr lang="fr-FR" b="1" dirty="0"/>
              <a:t> </a:t>
            </a:r>
            <a:r>
              <a:rPr lang="ro-RO" dirty="0"/>
              <a:t>î</a:t>
            </a:r>
            <a:r>
              <a:rPr lang="fr-FR" dirty="0"/>
              <a:t>n </a:t>
            </a:r>
            <a:r>
              <a:rPr lang="fr-FR" dirty="0" err="1"/>
              <a:t>Proceedings</a:t>
            </a:r>
            <a:r>
              <a:rPr lang="fr-FR" b="1" dirty="0"/>
              <a:t> </a:t>
            </a:r>
            <a:r>
              <a:rPr lang="fr-FR" dirty="0"/>
              <a:t>of</a:t>
            </a:r>
            <a:r>
              <a:rPr lang="fr-FR" b="1" dirty="0"/>
              <a:t> </a:t>
            </a:r>
            <a:r>
              <a:rPr lang="fr-FR" dirty="0"/>
              <a:t>ISB-INMATEH International Symposium.</a:t>
            </a:r>
            <a:endParaRPr lang="ro-RO" dirty="0"/>
          </a:p>
        </p:txBody>
      </p:sp>
      <p:sp>
        <p:nvSpPr>
          <p:cNvPr id="3" name="TextBox 2">
            <a:extLst>
              <a:ext uri="{FF2B5EF4-FFF2-40B4-BE49-F238E27FC236}">
                <a16:creationId xmlns:a16="http://schemas.microsoft.com/office/drawing/2014/main" id="{5C14DD41-55C9-2F52-B00A-F78159D29CD5}"/>
              </a:ext>
            </a:extLst>
          </p:cNvPr>
          <p:cNvSpPr txBox="1"/>
          <p:nvPr/>
        </p:nvSpPr>
        <p:spPr>
          <a:xfrm>
            <a:off x="677333" y="215913"/>
            <a:ext cx="9002243" cy="461665"/>
          </a:xfrm>
          <a:prstGeom prst="rect">
            <a:avLst/>
          </a:prstGeom>
          <a:noFill/>
        </p:spPr>
        <p:txBody>
          <a:bodyPr wrap="square">
            <a:spAutoFit/>
          </a:bodyPr>
          <a:lstStyle/>
          <a:p>
            <a:r>
              <a:rPr lang="fr-FR" sz="2400" b="1" dirty="0" err="1">
                <a:solidFill>
                  <a:srgbClr val="92D050"/>
                </a:solidFill>
              </a:rPr>
              <a:t>Diseminarea</a:t>
            </a:r>
            <a:r>
              <a:rPr lang="fr-FR" sz="2400" b="1" dirty="0">
                <a:solidFill>
                  <a:srgbClr val="92D050"/>
                </a:solidFill>
              </a:rPr>
              <a:t> </a:t>
            </a:r>
            <a:r>
              <a:rPr lang="fr-FR" sz="2400" b="1" dirty="0" err="1">
                <a:solidFill>
                  <a:srgbClr val="92D050"/>
                </a:solidFill>
              </a:rPr>
              <a:t>rezultatelor</a:t>
            </a:r>
            <a:r>
              <a:rPr lang="fr-FR" sz="2400" b="1" dirty="0">
                <a:solidFill>
                  <a:srgbClr val="92D050"/>
                </a:solidFill>
              </a:rPr>
              <a:t> </a:t>
            </a:r>
            <a:r>
              <a:rPr lang="fr-FR" sz="2400" b="1" dirty="0" err="1">
                <a:solidFill>
                  <a:srgbClr val="92D050"/>
                </a:solidFill>
              </a:rPr>
              <a:t>proiectului</a:t>
            </a:r>
            <a:endParaRPr lang="ro-RO" sz="2400" dirty="0">
              <a:solidFill>
                <a:srgbClr val="92D050"/>
              </a:solidFill>
            </a:endParaRPr>
          </a:p>
        </p:txBody>
      </p:sp>
    </p:spTree>
    <p:extLst>
      <p:ext uri="{BB962C8B-B14F-4D97-AF65-F5344CB8AC3E}">
        <p14:creationId xmlns:p14="http://schemas.microsoft.com/office/powerpoint/2010/main" val="173310898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1F436A-DBDD-652F-1995-2944BAB2E003}"/>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213A8820-46A3-88B4-E7E5-4DC3598E22EA}"/>
              </a:ext>
            </a:extLst>
          </p:cNvPr>
          <p:cNvPicPr>
            <a:picLocks noChangeAspect="1"/>
          </p:cNvPicPr>
          <p:nvPr/>
        </p:nvPicPr>
        <p:blipFill>
          <a:blip r:embed="rId2">
            <a:lum bright="70000" contrast="-70000"/>
            <a:extLst>
              <a:ext uri="{28A0092B-C50C-407E-A947-70E740481C1C}">
                <a14:useLocalDpi xmlns:a14="http://schemas.microsoft.com/office/drawing/2010/main" val="0"/>
              </a:ext>
            </a:extLst>
          </a:blip>
          <a:stretch>
            <a:fillRect/>
          </a:stretch>
        </p:blipFill>
        <p:spPr>
          <a:xfrm rot="21351887">
            <a:off x="3922207" y="172436"/>
            <a:ext cx="4948437" cy="4594977"/>
          </a:xfrm>
          <a:prstGeom prst="rect">
            <a:avLst/>
          </a:prstGeom>
          <a:ln>
            <a:noFill/>
          </a:ln>
          <a:effectLst>
            <a:softEdge rad="112500"/>
          </a:effectLst>
        </p:spPr>
      </p:pic>
      <p:pic>
        <p:nvPicPr>
          <p:cNvPr id="3" name="Picture 2">
            <a:extLst>
              <a:ext uri="{FF2B5EF4-FFF2-40B4-BE49-F238E27FC236}">
                <a16:creationId xmlns:a16="http://schemas.microsoft.com/office/drawing/2014/main" id="{1B53EAE0-B7BA-D389-CC17-ADD41DEFCCA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61824" y="116114"/>
            <a:ext cx="4703666" cy="6651294"/>
          </a:xfrm>
          <a:prstGeom prst="rect">
            <a:avLst/>
          </a:prstGeom>
          <a:ln>
            <a:noFill/>
          </a:ln>
          <a:effectLst>
            <a:outerShdw blurRad="292100" dist="139700" dir="2700000" algn="tl" rotWithShape="0">
              <a:srgbClr val="333333">
                <a:alpha val="65000"/>
              </a:srgbClr>
            </a:outerShdw>
          </a:effectLst>
        </p:spPr>
      </p:pic>
      <p:pic>
        <p:nvPicPr>
          <p:cNvPr id="6" name="Picture 5">
            <a:extLst>
              <a:ext uri="{FF2B5EF4-FFF2-40B4-BE49-F238E27FC236}">
                <a16:creationId xmlns:a16="http://schemas.microsoft.com/office/drawing/2014/main" id="{60E2843F-A42A-1EB2-2AA0-010394A77C8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978717" y="272239"/>
            <a:ext cx="4062066" cy="6313522"/>
          </a:xfrm>
          <a:prstGeom prst="rect">
            <a:avLst/>
          </a:prstGeom>
          <a:ln>
            <a:noFill/>
          </a:ln>
          <a:effectLst>
            <a:outerShdw blurRad="292100" dist="139700" dir="2700000" algn="tl" rotWithShape="0">
              <a:srgbClr val="333333">
                <a:alpha val="65000"/>
              </a:srgbClr>
            </a:outerShdw>
          </a:effectLst>
        </p:spPr>
      </p:pic>
      <p:pic>
        <p:nvPicPr>
          <p:cNvPr id="8" name="Picture 7">
            <a:extLst>
              <a:ext uri="{FF2B5EF4-FFF2-40B4-BE49-F238E27FC236}">
                <a16:creationId xmlns:a16="http://schemas.microsoft.com/office/drawing/2014/main" id="{BB14F8FE-C341-D314-1193-537A000CD24A}"/>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762977" y="4109081"/>
            <a:ext cx="3996612" cy="2632805"/>
          </a:xfrm>
          <a:prstGeom prst="snip2DiagRect">
            <a:avLst/>
          </a:prstGeom>
          <a:solidFill>
            <a:srgbClr val="FFFFFF">
              <a:shade val="85000"/>
            </a:srgbClr>
          </a:solidFill>
          <a:ln w="88900" cap="sq">
            <a:solidFill>
              <a:srgbClr val="FFFFFF"/>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380140644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915E6E3D-09B8-49F8-A082-72B092CCD23A}"/>
              </a:ext>
            </a:extLst>
          </p:cNvPr>
          <p:cNvPicPr>
            <a:picLocks noChangeAspect="1"/>
          </p:cNvPicPr>
          <p:nvPr/>
        </p:nvPicPr>
        <p:blipFill>
          <a:blip r:embed="rId2">
            <a:lum bright="70000" contrast="-70000"/>
            <a:extLst>
              <a:ext uri="{28A0092B-C50C-407E-A947-70E740481C1C}">
                <a14:useLocalDpi xmlns:a14="http://schemas.microsoft.com/office/drawing/2010/main" val="0"/>
              </a:ext>
            </a:extLst>
          </a:blip>
          <a:stretch>
            <a:fillRect/>
          </a:stretch>
        </p:blipFill>
        <p:spPr>
          <a:xfrm rot="21351887">
            <a:off x="2531443" y="1428790"/>
            <a:ext cx="4948437" cy="4594977"/>
          </a:xfrm>
          <a:prstGeom prst="rect">
            <a:avLst/>
          </a:prstGeom>
          <a:ln>
            <a:noFill/>
          </a:ln>
          <a:effectLst>
            <a:softEdge rad="112500"/>
          </a:effectLst>
        </p:spPr>
      </p:pic>
      <p:pic>
        <p:nvPicPr>
          <p:cNvPr id="10" name="Picture 9">
            <a:extLst>
              <a:ext uri="{FF2B5EF4-FFF2-40B4-BE49-F238E27FC236}">
                <a16:creationId xmlns:a16="http://schemas.microsoft.com/office/drawing/2014/main" id="{0A280CB9-5340-E358-3764-6921A8CB9FD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7433" y="174172"/>
            <a:ext cx="3842817" cy="5314704"/>
          </a:xfrm>
          <a:prstGeom prst="rect">
            <a:avLst/>
          </a:prstGeom>
          <a:ln>
            <a:noFill/>
          </a:ln>
          <a:effectLst>
            <a:outerShdw blurRad="292100" dist="139700" dir="2700000" algn="tl" rotWithShape="0">
              <a:srgbClr val="333333">
                <a:alpha val="65000"/>
              </a:srgbClr>
            </a:outerShdw>
          </a:effectLst>
        </p:spPr>
      </p:pic>
      <p:pic>
        <p:nvPicPr>
          <p:cNvPr id="8" name="Picture 7">
            <a:extLst>
              <a:ext uri="{FF2B5EF4-FFF2-40B4-BE49-F238E27FC236}">
                <a16:creationId xmlns:a16="http://schemas.microsoft.com/office/drawing/2014/main" id="{CFA6CD1B-178B-60F3-4496-B16C651EA07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119904" y="661797"/>
            <a:ext cx="3909343" cy="5546932"/>
          </a:xfrm>
          <a:prstGeom prst="rect">
            <a:avLst/>
          </a:prstGeom>
          <a:ln>
            <a:noFill/>
          </a:ln>
          <a:effectLst>
            <a:outerShdw blurRad="292100" dist="139700" dir="2700000" algn="tl" rotWithShape="0">
              <a:srgbClr val="333333">
                <a:alpha val="65000"/>
              </a:srgbClr>
            </a:outerShdw>
          </a:effectLst>
        </p:spPr>
      </p:pic>
      <p:pic>
        <p:nvPicPr>
          <p:cNvPr id="11" name="Picture 10">
            <a:extLst>
              <a:ext uri="{FF2B5EF4-FFF2-40B4-BE49-F238E27FC236}">
                <a16:creationId xmlns:a16="http://schemas.microsoft.com/office/drawing/2014/main" id="{A1A1F8EA-1850-8A37-CCC3-66E9A54471E3}"/>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185369" y="1509486"/>
            <a:ext cx="3794406" cy="5235744"/>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68742558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FCB761C-177D-8B9B-CA1B-6424684C8A6D}"/>
              </a:ext>
            </a:extLst>
          </p:cNvPr>
          <p:cNvSpPr>
            <a:spLocks noGrp="1"/>
          </p:cNvSpPr>
          <p:nvPr>
            <p:ph idx="1"/>
          </p:nvPr>
        </p:nvSpPr>
        <p:spPr>
          <a:xfrm>
            <a:off x="1413982" y="6110514"/>
            <a:ext cx="8596668" cy="747486"/>
          </a:xfrm>
        </p:spPr>
        <p:txBody>
          <a:bodyPr>
            <a:normAutofit/>
          </a:bodyPr>
          <a:lstStyle/>
          <a:p>
            <a:pPr marL="0" indent="0" algn="ctr">
              <a:buNone/>
            </a:pPr>
            <a:r>
              <a:rPr lang="ro-RO" sz="3000" dirty="0">
                <a:solidFill>
                  <a:srgbClr val="0070C0"/>
                </a:solidFill>
                <a:hlinkClick r:id="rId2">
                  <a:extLst>
                    <a:ext uri="{A12FA001-AC4F-418D-AE19-62706E023703}">
                      <ahyp:hlinkClr xmlns:ahyp="http://schemas.microsoft.com/office/drawing/2018/hyperlinkcolor" val="tx"/>
                    </a:ext>
                  </a:extLst>
                </a:hlinkClick>
              </a:rPr>
              <a:t>https://canepa-ader-iba.ro/</a:t>
            </a:r>
            <a:r>
              <a:rPr lang="en-US" sz="3000" dirty="0">
                <a:solidFill>
                  <a:srgbClr val="0070C0"/>
                </a:solidFill>
              </a:rPr>
              <a:t>; www.bioresurse.ro</a:t>
            </a:r>
            <a:endParaRPr lang="ro-RO" sz="3000" dirty="0">
              <a:solidFill>
                <a:srgbClr val="0070C0"/>
              </a:solidFill>
            </a:endParaRPr>
          </a:p>
        </p:txBody>
      </p:sp>
      <p:sp>
        <p:nvSpPr>
          <p:cNvPr id="8" name="TextBox 7">
            <a:extLst>
              <a:ext uri="{FF2B5EF4-FFF2-40B4-BE49-F238E27FC236}">
                <a16:creationId xmlns:a16="http://schemas.microsoft.com/office/drawing/2014/main" id="{9FA2E635-A7FD-9532-1AAA-4C70F18514EC}"/>
              </a:ext>
            </a:extLst>
          </p:cNvPr>
          <p:cNvSpPr txBox="1"/>
          <p:nvPr/>
        </p:nvSpPr>
        <p:spPr>
          <a:xfrm>
            <a:off x="406400" y="333829"/>
            <a:ext cx="11437257" cy="5743752"/>
          </a:xfrm>
          <a:prstGeom prst="rect">
            <a:avLst/>
          </a:prstGeom>
          <a:noFill/>
        </p:spPr>
        <p:txBody>
          <a:bodyPr wrap="square">
            <a:spAutoFit/>
          </a:bodyPr>
          <a:lstStyle/>
          <a:p>
            <a:pPr indent="457200" algn="just">
              <a:lnSpc>
                <a:spcPct val="115000"/>
              </a:lnSpc>
              <a:spcAft>
                <a:spcPts val="1000"/>
              </a:spcAft>
              <a:buNone/>
            </a:pPr>
            <a:r>
              <a:rPr lang="fr-FR" sz="1800" dirty="0" err="1">
                <a:effectLst/>
                <a:latin typeface="Trebuchet MS" panose="020B0603020202020204" pitchFamily="34" charset="0"/>
                <a:ea typeface="Calibri" panose="020F0502020204030204" pitchFamily="34" charset="0"/>
                <a:cs typeface="Times New Roman" panose="02020603050405020304" pitchFamily="18" charset="0"/>
              </a:rPr>
              <a:t>Activitățile</a:t>
            </a:r>
            <a:r>
              <a:rPr lang="fr-FR" sz="1800" dirty="0">
                <a:effectLst/>
                <a:latin typeface="Trebuchet MS" panose="020B0603020202020204" pitchFamily="34" charset="0"/>
                <a:ea typeface="Calibri" panose="020F0502020204030204" pitchFamily="34" charset="0"/>
                <a:cs typeface="Times New Roman" panose="02020603050405020304" pitchFamily="18" charset="0"/>
              </a:rPr>
              <a:t> de </a:t>
            </a:r>
            <a:r>
              <a:rPr lang="fr-FR" sz="1800" dirty="0" err="1">
                <a:effectLst/>
                <a:latin typeface="Trebuchet MS" panose="020B0603020202020204" pitchFamily="34" charset="0"/>
                <a:ea typeface="Calibri" panose="020F0502020204030204" pitchFamily="34" charset="0"/>
                <a:cs typeface="Times New Roman" panose="02020603050405020304" pitchFamily="18" charset="0"/>
              </a:rPr>
              <a:t>cercetare-dezvoltare</a:t>
            </a:r>
            <a:r>
              <a:rPr lang="fr-FR" sz="1800" dirty="0">
                <a:effectLst/>
                <a:latin typeface="Trebuchet MS" panose="020B0603020202020204" pitchFamily="34" charset="0"/>
                <a:ea typeface="Calibri" panose="020F0502020204030204" pitchFamily="34" charset="0"/>
                <a:cs typeface="Times New Roman" panose="02020603050405020304" pitchFamily="18" charset="0"/>
              </a:rPr>
              <a:t> ale </a:t>
            </a:r>
            <a:r>
              <a:rPr lang="fr-FR" sz="1800" dirty="0" err="1">
                <a:effectLst/>
                <a:latin typeface="Trebuchet MS" panose="020B0603020202020204" pitchFamily="34" charset="0"/>
                <a:ea typeface="Calibri" panose="020F0502020204030204" pitchFamily="34" charset="0"/>
                <a:cs typeface="Times New Roman" panose="02020603050405020304" pitchFamily="18" charset="0"/>
              </a:rPr>
              <a:t>coordonatorului</a:t>
            </a:r>
            <a:r>
              <a:rPr lang="fr-FR" sz="1800" dirty="0">
                <a:effectLst/>
                <a:latin typeface="Trebuchet MS" panose="020B0603020202020204" pitchFamily="34" charset="0"/>
                <a:ea typeface="Calibri" panose="020F0502020204030204" pitchFamily="34" charset="0"/>
                <a:cs typeface="Times New Roman" panose="02020603050405020304" pitchFamily="18" charset="0"/>
              </a:rPr>
              <a:t> de </a:t>
            </a:r>
            <a:r>
              <a:rPr lang="fr-FR" sz="1800" dirty="0" err="1">
                <a:effectLst/>
                <a:latin typeface="Trebuchet MS" panose="020B0603020202020204" pitchFamily="34" charset="0"/>
                <a:ea typeface="Calibri" panose="020F0502020204030204" pitchFamily="34" charset="0"/>
                <a:cs typeface="Times New Roman" panose="02020603050405020304" pitchFamily="18" charset="0"/>
              </a:rPr>
              <a:t>proiect</a:t>
            </a:r>
            <a:r>
              <a:rPr lang="fr-FR" sz="1800" dirty="0">
                <a:effectLst/>
                <a:latin typeface="Trebuchet MS" panose="020B0603020202020204" pitchFamily="34" charset="0"/>
                <a:ea typeface="Calibri" panose="020F0502020204030204" pitchFamily="34" charset="0"/>
                <a:cs typeface="Times New Roman" panose="02020603050405020304" pitchFamily="18" charset="0"/>
              </a:rPr>
              <a:t> </a:t>
            </a:r>
            <a:r>
              <a:rPr lang="fr-FR" sz="1800" dirty="0" err="1">
                <a:effectLst/>
                <a:latin typeface="Trebuchet MS" panose="020B0603020202020204" pitchFamily="34" charset="0"/>
                <a:ea typeface="Calibri" panose="020F0502020204030204" pitchFamily="34" charset="0"/>
                <a:cs typeface="Times New Roman" panose="02020603050405020304" pitchFamily="18" charset="0"/>
              </a:rPr>
              <a:t>și</a:t>
            </a:r>
            <a:r>
              <a:rPr lang="fr-FR" sz="1800" dirty="0">
                <a:effectLst/>
                <a:latin typeface="Trebuchet MS" panose="020B0603020202020204" pitchFamily="34" charset="0"/>
                <a:ea typeface="Calibri" panose="020F0502020204030204" pitchFamily="34" charset="0"/>
                <a:cs typeface="Times New Roman" panose="02020603050405020304" pitchFamily="18" charset="0"/>
              </a:rPr>
              <a:t> a </a:t>
            </a:r>
            <a:r>
              <a:rPr lang="fr-FR" sz="1800" dirty="0" err="1">
                <a:effectLst/>
                <a:latin typeface="Trebuchet MS" panose="020B0603020202020204" pitchFamily="34" charset="0"/>
                <a:ea typeface="Calibri" panose="020F0502020204030204" pitchFamily="34" charset="0"/>
                <a:cs typeface="Times New Roman" panose="02020603050405020304" pitchFamily="18" charset="0"/>
              </a:rPr>
              <a:t>celor</a:t>
            </a:r>
            <a:r>
              <a:rPr lang="fr-FR" sz="1800" dirty="0">
                <a:effectLst/>
                <a:latin typeface="Trebuchet MS" panose="020B0603020202020204" pitchFamily="34" charset="0"/>
                <a:ea typeface="Calibri" panose="020F0502020204030204" pitchFamily="34" charset="0"/>
                <a:cs typeface="Times New Roman" panose="02020603050405020304" pitchFamily="18" charset="0"/>
              </a:rPr>
              <a:t> </a:t>
            </a:r>
            <a:r>
              <a:rPr lang="fr-FR" sz="1800" dirty="0" err="1">
                <a:effectLst/>
                <a:latin typeface="Trebuchet MS" panose="020B0603020202020204" pitchFamily="34" charset="0"/>
                <a:ea typeface="Calibri" panose="020F0502020204030204" pitchFamily="34" charset="0"/>
                <a:cs typeface="Times New Roman" panose="02020603050405020304" pitchFamily="18" charset="0"/>
              </a:rPr>
              <a:t>trei</a:t>
            </a:r>
            <a:r>
              <a:rPr lang="fr-FR" sz="1800" dirty="0">
                <a:effectLst/>
                <a:latin typeface="Trebuchet MS" panose="020B0603020202020204" pitchFamily="34" charset="0"/>
                <a:ea typeface="Calibri" panose="020F0502020204030204" pitchFamily="34" charset="0"/>
                <a:cs typeface="Times New Roman" panose="02020603050405020304" pitchFamily="18" charset="0"/>
              </a:rPr>
              <a:t> </a:t>
            </a:r>
            <a:r>
              <a:rPr lang="fr-FR" sz="1800" dirty="0" err="1">
                <a:effectLst/>
                <a:latin typeface="Trebuchet MS" panose="020B0603020202020204" pitchFamily="34" charset="0"/>
                <a:ea typeface="Calibri" panose="020F0502020204030204" pitchFamily="34" charset="0"/>
                <a:cs typeface="Times New Roman" panose="02020603050405020304" pitchFamily="18" charset="0"/>
              </a:rPr>
              <a:t>parteneri</a:t>
            </a:r>
            <a:r>
              <a:rPr lang="fr-FR" sz="1800" dirty="0">
                <a:effectLst/>
                <a:latin typeface="Trebuchet MS" panose="020B0603020202020204" pitchFamily="34" charset="0"/>
                <a:ea typeface="Calibri" panose="020F0502020204030204" pitchFamily="34" charset="0"/>
                <a:cs typeface="Times New Roman" panose="02020603050405020304" pitchFamily="18" charset="0"/>
              </a:rPr>
              <a:t> ai </a:t>
            </a:r>
            <a:r>
              <a:rPr lang="fr-FR" sz="1800" dirty="0" err="1">
                <a:effectLst/>
                <a:latin typeface="Trebuchet MS" panose="020B0603020202020204" pitchFamily="34" charset="0"/>
                <a:ea typeface="Calibri" panose="020F0502020204030204" pitchFamily="34" charset="0"/>
                <a:cs typeface="Times New Roman" panose="02020603050405020304" pitchFamily="18" charset="0"/>
              </a:rPr>
              <a:t>acestuia</a:t>
            </a:r>
            <a:r>
              <a:rPr lang="fr-FR" sz="1800" dirty="0">
                <a:effectLst/>
                <a:latin typeface="Trebuchet MS" panose="020B0603020202020204" pitchFamily="34" charset="0"/>
                <a:ea typeface="Calibri" panose="020F0502020204030204" pitchFamily="34" charset="0"/>
                <a:cs typeface="Times New Roman" panose="02020603050405020304" pitchFamily="18" charset="0"/>
              </a:rPr>
              <a:t>, s-au </a:t>
            </a:r>
            <a:r>
              <a:rPr lang="fr-FR" sz="1800" dirty="0" err="1">
                <a:effectLst/>
                <a:latin typeface="Trebuchet MS" panose="020B0603020202020204" pitchFamily="34" charset="0"/>
                <a:ea typeface="Calibri" panose="020F0502020204030204" pitchFamily="34" charset="0"/>
                <a:cs typeface="Times New Roman" panose="02020603050405020304" pitchFamily="18" charset="0"/>
              </a:rPr>
              <a:t>desfășurat</a:t>
            </a:r>
            <a:r>
              <a:rPr lang="fr-FR" sz="1800" dirty="0">
                <a:effectLst/>
                <a:latin typeface="Trebuchet MS" panose="020B0603020202020204" pitchFamily="34" charset="0"/>
                <a:ea typeface="Calibri" panose="020F0502020204030204" pitchFamily="34" charset="0"/>
                <a:cs typeface="Times New Roman" panose="02020603050405020304" pitchFamily="18" charset="0"/>
              </a:rPr>
              <a:t> </a:t>
            </a:r>
            <a:r>
              <a:rPr lang="fr-FR" sz="1800" dirty="0" err="1">
                <a:effectLst/>
                <a:latin typeface="Trebuchet MS" panose="020B0603020202020204" pitchFamily="34" charset="0"/>
                <a:ea typeface="Calibri" panose="020F0502020204030204" pitchFamily="34" charset="0"/>
                <a:cs typeface="Times New Roman" panose="02020603050405020304" pitchFamily="18" charset="0"/>
              </a:rPr>
              <a:t>în</a:t>
            </a:r>
            <a:r>
              <a:rPr lang="fr-FR" sz="1800" dirty="0">
                <a:effectLst/>
                <a:latin typeface="Trebuchet MS" panose="020B0603020202020204" pitchFamily="34" charset="0"/>
                <a:ea typeface="Calibri" panose="020F0502020204030204" pitchFamily="34" charset="0"/>
                <a:cs typeface="Times New Roman" panose="02020603050405020304" pitchFamily="18" charset="0"/>
              </a:rPr>
              <a:t> </a:t>
            </a:r>
            <a:r>
              <a:rPr lang="fr-FR" sz="1800" dirty="0" err="1">
                <a:effectLst/>
                <a:latin typeface="Trebuchet MS" panose="020B0603020202020204" pitchFamily="34" charset="0"/>
                <a:ea typeface="Calibri" panose="020F0502020204030204" pitchFamily="34" charset="0"/>
                <a:cs typeface="Times New Roman" panose="02020603050405020304" pitchFamily="18" charset="0"/>
              </a:rPr>
              <a:t>condiții</a:t>
            </a:r>
            <a:r>
              <a:rPr lang="fr-FR" sz="1800" dirty="0">
                <a:effectLst/>
                <a:latin typeface="Trebuchet MS" panose="020B0603020202020204" pitchFamily="34" charset="0"/>
                <a:ea typeface="Calibri" panose="020F0502020204030204" pitchFamily="34" charset="0"/>
                <a:cs typeface="Times New Roman" panose="02020603050405020304" pitchFamily="18" charset="0"/>
              </a:rPr>
              <a:t> optime, </a:t>
            </a:r>
            <a:r>
              <a:rPr lang="fr-FR" sz="1800" dirty="0" err="1">
                <a:effectLst/>
                <a:latin typeface="Trebuchet MS" panose="020B0603020202020204" pitchFamily="34" charset="0"/>
                <a:ea typeface="Calibri" panose="020F0502020204030204" pitchFamily="34" charset="0"/>
                <a:cs typeface="Times New Roman" panose="02020603050405020304" pitchFamily="18" charset="0"/>
              </a:rPr>
              <a:t>datorită</a:t>
            </a:r>
            <a:r>
              <a:rPr lang="fr-FR" sz="1800" dirty="0">
                <a:effectLst/>
                <a:latin typeface="Trebuchet MS" panose="020B0603020202020204" pitchFamily="34" charset="0"/>
                <a:ea typeface="Calibri" panose="020F0502020204030204" pitchFamily="34" charset="0"/>
                <a:cs typeface="Times New Roman" panose="02020603050405020304" pitchFamily="18" charset="0"/>
              </a:rPr>
              <a:t> </a:t>
            </a:r>
            <a:r>
              <a:rPr lang="fr-FR" sz="1800" dirty="0" err="1">
                <a:effectLst/>
                <a:latin typeface="Trebuchet MS" panose="020B0603020202020204" pitchFamily="34" charset="0"/>
                <a:ea typeface="Calibri" panose="020F0502020204030204" pitchFamily="34" charset="0"/>
                <a:cs typeface="Times New Roman" panose="02020603050405020304" pitchFamily="18" charset="0"/>
              </a:rPr>
              <a:t>expertizei</a:t>
            </a:r>
            <a:r>
              <a:rPr lang="fr-FR" sz="1800" dirty="0">
                <a:effectLst/>
                <a:latin typeface="Trebuchet MS" panose="020B0603020202020204" pitchFamily="34" charset="0"/>
                <a:ea typeface="Calibri" panose="020F0502020204030204" pitchFamily="34" charset="0"/>
                <a:cs typeface="Times New Roman" panose="02020603050405020304" pitchFamily="18" charset="0"/>
              </a:rPr>
              <a:t> </a:t>
            </a:r>
            <a:r>
              <a:rPr lang="fr-FR" sz="1800" dirty="0" err="1">
                <a:effectLst/>
                <a:latin typeface="Trebuchet MS" panose="020B0603020202020204" pitchFamily="34" charset="0"/>
                <a:ea typeface="Calibri" panose="020F0502020204030204" pitchFamily="34" charset="0"/>
                <a:cs typeface="Times New Roman" panose="02020603050405020304" pitchFamily="18" charset="0"/>
              </a:rPr>
              <a:t>echipei</a:t>
            </a:r>
            <a:r>
              <a:rPr lang="fr-FR" sz="1800" dirty="0">
                <a:effectLst/>
                <a:latin typeface="Trebuchet MS" panose="020B0603020202020204" pitchFamily="34" charset="0"/>
                <a:ea typeface="Calibri" panose="020F0502020204030204" pitchFamily="34" charset="0"/>
                <a:cs typeface="Times New Roman" panose="02020603050405020304" pitchFamily="18" charset="0"/>
              </a:rPr>
              <a:t> de </a:t>
            </a:r>
            <a:r>
              <a:rPr lang="fr-FR" sz="1800" dirty="0" err="1">
                <a:effectLst/>
                <a:latin typeface="Trebuchet MS" panose="020B0603020202020204" pitchFamily="34" charset="0"/>
                <a:ea typeface="Calibri" panose="020F0502020204030204" pitchFamily="34" charset="0"/>
                <a:cs typeface="Times New Roman" panose="02020603050405020304" pitchFamily="18" charset="0"/>
              </a:rPr>
              <a:t>proiect</a:t>
            </a:r>
            <a:r>
              <a:rPr lang="fr-FR" sz="1800" dirty="0">
                <a:effectLst/>
                <a:latin typeface="Trebuchet MS" panose="020B0603020202020204" pitchFamily="34" charset="0"/>
                <a:ea typeface="Calibri" panose="020F0502020204030204" pitchFamily="34" charset="0"/>
                <a:cs typeface="Times New Roman" panose="02020603050405020304" pitchFamily="18" charset="0"/>
              </a:rPr>
              <a:t> </a:t>
            </a:r>
            <a:r>
              <a:rPr lang="fr-FR" sz="1800" dirty="0" err="1">
                <a:effectLst/>
                <a:latin typeface="Trebuchet MS" panose="020B0603020202020204" pitchFamily="34" charset="0"/>
                <a:ea typeface="Calibri" panose="020F0502020204030204" pitchFamily="34" charset="0"/>
                <a:cs typeface="Times New Roman" panose="02020603050405020304" pitchFamily="18" charset="0"/>
              </a:rPr>
              <a:t>și</a:t>
            </a:r>
            <a:r>
              <a:rPr lang="fr-FR" sz="1800" dirty="0">
                <a:effectLst/>
                <a:latin typeface="Trebuchet MS" panose="020B0603020202020204" pitchFamily="34" charset="0"/>
                <a:ea typeface="Calibri" panose="020F0502020204030204" pitchFamily="34" charset="0"/>
                <a:cs typeface="Times New Roman" panose="02020603050405020304" pitchFamily="18" charset="0"/>
              </a:rPr>
              <a:t> </a:t>
            </a:r>
            <a:r>
              <a:rPr lang="fr-FR" sz="1800" dirty="0" err="1">
                <a:effectLst/>
                <a:latin typeface="Trebuchet MS" panose="020B0603020202020204" pitchFamily="34" charset="0"/>
                <a:ea typeface="Calibri" panose="020F0502020204030204" pitchFamily="34" charset="0"/>
                <a:cs typeface="Times New Roman" panose="02020603050405020304" pitchFamily="18" charset="0"/>
              </a:rPr>
              <a:t>infrastructurii</a:t>
            </a:r>
            <a:r>
              <a:rPr lang="fr-FR" sz="1800" dirty="0">
                <a:effectLst/>
                <a:latin typeface="Trebuchet MS" panose="020B0603020202020204" pitchFamily="34" charset="0"/>
                <a:ea typeface="Calibri" panose="020F0502020204030204" pitchFamily="34" charset="0"/>
                <a:cs typeface="Times New Roman" panose="02020603050405020304" pitchFamily="18" charset="0"/>
              </a:rPr>
              <a:t> performante </a:t>
            </a:r>
            <a:r>
              <a:rPr lang="fr-FR" sz="1800" dirty="0" err="1">
                <a:effectLst/>
                <a:latin typeface="Trebuchet MS" panose="020B0603020202020204" pitchFamily="34" charset="0"/>
                <a:ea typeface="Calibri" panose="020F0502020204030204" pitchFamily="34" charset="0"/>
                <a:cs typeface="Times New Roman" panose="02020603050405020304" pitchFamily="18" charset="0"/>
              </a:rPr>
              <a:t>cu</a:t>
            </a:r>
            <a:r>
              <a:rPr lang="fr-FR" sz="1800" dirty="0">
                <a:effectLst/>
                <a:latin typeface="Trebuchet MS" panose="020B0603020202020204" pitchFamily="34" charset="0"/>
                <a:ea typeface="Calibri" panose="020F0502020204030204" pitchFamily="34" charset="0"/>
                <a:cs typeface="Times New Roman" panose="02020603050405020304" pitchFamily="18" charset="0"/>
              </a:rPr>
              <a:t> care </a:t>
            </a:r>
            <a:r>
              <a:rPr lang="fr-FR" sz="1800" dirty="0" err="1">
                <a:effectLst/>
                <a:latin typeface="Trebuchet MS" panose="020B0603020202020204" pitchFamily="34" charset="0"/>
                <a:ea typeface="Calibri" panose="020F0502020204030204" pitchFamily="34" charset="0"/>
                <a:cs typeface="Times New Roman" panose="02020603050405020304" pitchFamily="18" charset="0"/>
              </a:rPr>
              <a:t>sunt</a:t>
            </a:r>
            <a:r>
              <a:rPr lang="fr-FR" sz="1800" dirty="0">
                <a:effectLst/>
                <a:latin typeface="Trebuchet MS" panose="020B0603020202020204" pitchFamily="34" charset="0"/>
                <a:ea typeface="Calibri" panose="020F0502020204030204" pitchFamily="34" charset="0"/>
                <a:cs typeface="Times New Roman" panose="02020603050405020304" pitchFamily="18" charset="0"/>
              </a:rPr>
              <a:t> </a:t>
            </a:r>
            <a:r>
              <a:rPr lang="fr-FR" sz="1800" dirty="0" err="1">
                <a:effectLst/>
                <a:latin typeface="Trebuchet MS" panose="020B0603020202020204" pitchFamily="34" charset="0"/>
                <a:ea typeface="Calibri" panose="020F0502020204030204" pitchFamily="34" charset="0"/>
                <a:cs typeface="Times New Roman" panose="02020603050405020304" pitchFamily="18" charset="0"/>
              </a:rPr>
              <a:t>dotate</a:t>
            </a:r>
            <a:r>
              <a:rPr lang="fr-FR" sz="1800" dirty="0">
                <a:effectLst/>
                <a:latin typeface="Trebuchet MS" panose="020B0603020202020204" pitchFamily="34" charset="0"/>
                <a:ea typeface="Calibri" panose="020F0502020204030204" pitchFamily="34" charset="0"/>
                <a:cs typeface="Times New Roman" panose="02020603050405020304" pitchFamily="18" charset="0"/>
              </a:rPr>
              <a:t> </a:t>
            </a:r>
            <a:r>
              <a:rPr lang="fr-FR" sz="1800" dirty="0" err="1">
                <a:effectLst/>
                <a:latin typeface="Trebuchet MS" panose="020B0603020202020204" pitchFamily="34" charset="0"/>
                <a:ea typeface="Calibri" panose="020F0502020204030204" pitchFamily="34" charset="0"/>
                <a:cs typeface="Times New Roman" panose="02020603050405020304" pitchFamily="18" charset="0"/>
              </a:rPr>
              <a:t>toate</a:t>
            </a:r>
            <a:r>
              <a:rPr lang="fr-FR" sz="1800" dirty="0">
                <a:effectLst/>
                <a:latin typeface="Trebuchet MS" panose="020B0603020202020204" pitchFamily="34" charset="0"/>
                <a:ea typeface="Calibri" panose="020F0502020204030204" pitchFamily="34" charset="0"/>
                <a:cs typeface="Times New Roman" panose="02020603050405020304" pitchFamily="18" charset="0"/>
              </a:rPr>
              <a:t> </a:t>
            </a:r>
            <a:r>
              <a:rPr lang="fr-FR" sz="1800" dirty="0" err="1">
                <a:effectLst/>
                <a:latin typeface="Trebuchet MS" panose="020B0603020202020204" pitchFamily="34" charset="0"/>
                <a:ea typeface="Calibri" panose="020F0502020204030204" pitchFamily="34" charset="0"/>
                <a:cs typeface="Times New Roman" panose="02020603050405020304" pitchFamily="18" charset="0"/>
              </a:rPr>
              <a:t>cele</a:t>
            </a:r>
            <a:r>
              <a:rPr lang="fr-FR" sz="1800" dirty="0">
                <a:effectLst/>
                <a:latin typeface="Trebuchet MS" panose="020B0603020202020204" pitchFamily="34" charset="0"/>
                <a:ea typeface="Calibri" panose="020F0502020204030204" pitchFamily="34" charset="0"/>
                <a:cs typeface="Times New Roman" panose="02020603050405020304" pitchFamily="18" charset="0"/>
              </a:rPr>
              <a:t> </a:t>
            </a:r>
            <a:r>
              <a:rPr lang="fr-FR" sz="1800" dirty="0" err="1">
                <a:effectLst/>
                <a:latin typeface="Trebuchet MS" panose="020B0603020202020204" pitchFamily="34" charset="0"/>
                <a:ea typeface="Calibri" panose="020F0502020204030204" pitchFamily="34" charset="0"/>
                <a:cs typeface="Times New Roman" panose="02020603050405020304" pitchFamily="18" charset="0"/>
              </a:rPr>
              <a:t>patru</a:t>
            </a:r>
            <a:r>
              <a:rPr lang="fr-FR" sz="1800" dirty="0">
                <a:effectLst/>
                <a:latin typeface="Trebuchet MS" panose="020B0603020202020204" pitchFamily="34" charset="0"/>
                <a:ea typeface="Calibri" panose="020F0502020204030204" pitchFamily="34" charset="0"/>
                <a:cs typeface="Times New Roman" panose="02020603050405020304" pitchFamily="18" charset="0"/>
              </a:rPr>
              <a:t> </a:t>
            </a:r>
            <a:r>
              <a:rPr lang="fr-FR" sz="1800" dirty="0" err="1">
                <a:effectLst/>
                <a:latin typeface="Trebuchet MS" panose="020B0603020202020204" pitchFamily="34" charset="0"/>
                <a:ea typeface="Calibri" panose="020F0502020204030204" pitchFamily="34" charset="0"/>
                <a:cs typeface="Times New Roman" panose="02020603050405020304" pitchFamily="18" charset="0"/>
              </a:rPr>
              <a:t>unități</a:t>
            </a:r>
            <a:r>
              <a:rPr lang="fr-FR" sz="1800" dirty="0">
                <a:effectLst/>
                <a:latin typeface="Trebuchet MS" panose="020B0603020202020204" pitchFamily="34" charset="0"/>
                <a:ea typeface="Calibri" panose="020F0502020204030204" pitchFamily="34" charset="0"/>
                <a:cs typeface="Times New Roman" panose="02020603050405020304" pitchFamily="18" charset="0"/>
              </a:rPr>
              <a:t> de </a:t>
            </a:r>
            <a:r>
              <a:rPr lang="fr-FR" sz="1800" dirty="0" err="1">
                <a:effectLst/>
                <a:latin typeface="Trebuchet MS" panose="020B0603020202020204" pitchFamily="34" charset="0"/>
                <a:ea typeface="Calibri" panose="020F0502020204030204" pitchFamily="34" charset="0"/>
                <a:cs typeface="Times New Roman" panose="02020603050405020304" pitchFamily="18" charset="0"/>
              </a:rPr>
              <a:t>cercetare</a:t>
            </a:r>
            <a:r>
              <a:rPr lang="fr-FR" sz="1800" dirty="0">
                <a:effectLst/>
                <a:latin typeface="Trebuchet MS" panose="020B0603020202020204" pitchFamily="34" charset="0"/>
                <a:ea typeface="Calibri" panose="020F0502020204030204" pitchFamily="34" charset="0"/>
                <a:cs typeface="Times New Roman" panose="02020603050405020304" pitchFamily="18" charset="0"/>
              </a:rPr>
              <a:t> </a:t>
            </a:r>
            <a:r>
              <a:rPr lang="fr-FR" sz="1800" dirty="0" err="1">
                <a:effectLst/>
                <a:latin typeface="Trebuchet MS" panose="020B0603020202020204" pitchFamily="34" charset="0"/>
                <a:ea typeface="Calibri" panose="020F0502020204030204" pitchFamily="34" charset="0"/>
                <a:cs typeface="Times New Roman" panose="02020603050405020304" pitchFamily="18" charset="0"/>
              </a:rPr>
              <a:t>implicate</a:t>
            </a:r>
            <a:r>
              <a:rPr lang="fr-FR" sz="1800" dirty="0">
                <a:effectLst/>
                <a:latin typeface="Trebuchet MS" panose="020B0603020202020204" pitchFamily="34" charset="0"/>
                <a:ea typeface="Calibri" panose="020F0502020204030204" pitchFamily="34" charset="0"/>
                <a:cs typeface="Times New Roman" panose="02020603050405020304" pitchFamily="18" charset="0"/>
              </a:rPr>
              <a:t>. </a:t>
            </a:r>
            <a:r>
              <a:rPr lang="fr-FR" sz="1800" dirty="0" err="1">
                <a:effectLst/>
                <a:latin typeface="Trebuchet MS" panose="020B0603020202020204" pitchFamily="34" charset="0"/>
                <a:ea typeface="Calibri" panose="020F0502020204030204" pitchFamily="34" charset="0"/>
                <a:cs typeface="Times New Roman" panose="02020603050405020304" pitchFamily="18" charset="0"/>
              </a:rPr>
              <a:t>Țintele</a:t>
            </a:r>
            <a:r>
              <a:rPr lang="fr-FR" sz="1800" dirty="0">
                <a:effectLst/>
                <a:latin typeface="Trebuchet MS" panose="020B0603020202020204" pitchFamily="34" charset="0"/>
                <a:ea typeface="Calibri" panose="020F0502020204030204" pitchFamily="34" charset="0"/>
                <a:cs typeface="Times New Roman" panose="02020603050405020304" pitchFamily="18" charset="0"/>
              </a:rPr>
              <a:t> </a:t>
            </a:r>
            <a:r>
              <a:rPr lang="fr-FR" sz="1800" dirty="0" err="1">
                <a:effectLst/>
                <a:latin typeface="Trebuchet MS" panose="020B0603020202020204" pitchFamily="34" charset="0"/>
                <a:ea typeface="Calibri" panose="020F0502020204030204" pitchFamily="34" charset="0"/>
                <a:cs typeface="Times New Roman" panose="02020603050405020304" pitchFamily="18" charset="0"/>
              </a:rPr>
              <a:t>planificate</a:t>
            </a:r>
            <a:r>
              <a:rPr lang="fr-FR" sz="1800" dirty="0">
                <a:effectLst/>
                <a:latin typeface="Trebuchet MS" panose="020B0603020202020204" pitchFamily="34" charset="0"/>
                <a:ea typeface="Calibri" panose="020F0502020204030204" pitchFamily="34" charset="0"/>
                <a:cs typeface="Times New Roman" panose="02020603050405020304" pitchFamily="18" charset="0"/>
              </a:rPr>
              <a:t> </a:t>
            </a:r>
            <a:r>
              <a:rPr lang="fr-FR" sz="1800" dirty="0" err="1">
                <a:effectLst/>
                <a:latin typeface="Trebuchet MS" panose="020B0603020202020204" pitchFamily="34" charset="0"/>
                <a:ea typeface="Calibri" panose="020F0502020204030204" pitchFamily="34" charset="0"/>
                <a:cs typeface="Times New Roman" panose="02020603050405020304" pitchFamily="18" charset="0"/>
              </a:rPr>
              <a:t>pentru</a:t>
            </a:r>
            <a:r>
              <a:rPr lang="fr-FR" sz="1800" dirty="0">
                <a:effectLst/>
                <a:latin typeface="Trebuchet MS" panose="020B0603020202020204" pitchFamily="34" charset="0"/>
                <a:ea typeface="Calibri" panose="020F0502020204030204" pitchFamily="34" charset="0"/>
                <a:cs typeface="Times New Roman" panose="02020603050405020304" pitchFamily="18" charset="0"/>
              </a:rPr>
              <a:t> </a:t>
            </a:r>
            <a:r>
              <a:rPr lang="fr-FR" sz="1800" b="1" i="1" dirty="0" err="1">
                <a:effectLst/>
                <a:latin typeface="Trebuchet MS" panose="020B0603020202020204" pitchFamily="34" charset="0"/>
                <a:ea typeface="Calibri" panose="020F0502020204030204" pitchFamily="34" charset="0"/>
                <a:cs typeface="Times New Roman" panose="02020603050405020304" pitchFamily="18" charset="0"/>
              </a:rPr>
              <a:t>Etapa</a:t>
            </a:r>
            <a:r>
              <a:rPr lang="fr-FR" sz="1800" b="1" i="1" dirty="0">
                <a:effectLst/>
                <a:latin typeface="Trebuchet MS" panose="020B0603020202020204" pitchFamily="34" charset="0"/>
                <a:ea typeface="Calibri" panose="020F0502020204030204" pitchFamily="34" charset="0"/>
                <a:cs typeface="Times New Roman" panose="02020603050405020304" pitchFamily="18" charset="0"/>
              </a:rPr>
              <a:t> III. </a:t>
            </a:r>
            <a:r>
              <a:rPr lang="fr-FR" sz="1800" b="1" i="1" dirty="0" err="1">
                <a:effectLst/>
                <a:latin typeface="Trebuchet MS" panose="020B0603020202020204" pitchFamily="34" charset="0"/>
                <a:ea typeface="Calibri" panose="020F0502020204030204" pitchFamily="34" charset="0"/>
                <a:cs typeface="Times New Roman" panose="02020603050405020304" pitchFamily="18" charset="0"/>
              </a:rPr>
              <a:t>Valorificarea</a:t>
            </a:r>
            <a:r>
              <a:rPr lang="fr-FR" sz="1800" b="1" i="1" dirty="0">
                <a:effectLst/>
                <a:latin typeface="Trebuchet MS" panose="020B0603020202020204" pitchFamily="34" charset="0"/>
                <a:ea typeface="Calibri" panose="020F0502020204030204" pitchFamily="34" charset="0"/>
                <a:cs typeface="Times New Roman" panose="02020603050405020304" pitchFamily="18" charset="0"/>
              </a:rPr>
              <a:t> </a:t>
            </a:r>
            <a:r>
              <a:rPr lang="fr-FR" sz="1800" b="1" i="1" dirty="0" err="1">
                <a:effectLst/>
                <a:latin typeface="Trebuchet MS" panose="020B0603020202020204" pitchFamily="34" charset="0"/>
                <a:ea typeface="Calibri" panose="020F0502020204030204" pitchFamily="34" charset="0"/>
                <a:cs typeface="Times New Roman" panose="02020603050405020304" pitchFamily="18" charset="0"/>
              </a:rPr>
              <a:t>materiilor</a:t>
            </a:r>
            <a:r>
              <a:rPr lang="fr-FR" sz="1800" b="1" i="1" dirty="0">
                <a:effectLst/>
                <a:latin typeface="Trebuchet MS" panose="020B0603020202020204" pitchFamily="34" charset="0"/>
                <a:ea typeface="Calibri" panose="020F0502020204030204" pitchFamily="34" charset="0"/>
                <a:cs typeface="Times New Roman" panose="02020603050405020304" pitchFamily="18" charset="0"/>
              </a:rPr>
              <a:t> prime </a:t>
            </a:r>
            <a:r>
              <a:rPr lang="fr-FR" sz="1800" b="1" i="1" dirty="0" err="1">
                <a:effectLst/>
                <a:latin typeface="Trebuchet MS" panose="020B0603020202020204" pitchFamily="34" charset="0"/>
                <a:ea typeface="Calibri" panose="020F0502020204030204" pitchFamily="34" charset="0"/>
                <a:cs typeface="Times New Roman" panose="02020603050405020304" pitchFamily="18" charset="0"/>
              </a:rPr>
              <a:t>selectate</a:t>
            </a:r>
            <a:r>
              <a:rPr lang="fr-FR" sz="1800" b="1" i="1" dirty="0">
                <a:effectLst/>
                <a:latin typeface="Trebuchet MS" panose="020B0603020202020204" pitchFamily="34" charset="0"/>
                <a:ea typeface="Calibri" panose="020F0502020204030204" pitchFamily="34" charset="0"/>
                <a:cs typeface="Times New Roman" panose="02020603050405020304" pitchFamily="18" charset="0"/>
              </a:rPr>
              <a:t> (</a:t>
            </a:r>
            <a:r>
              <a:rPr lang="fr-FR" sz="1800" b="1" i="1" dirty="0" err="1">
                <a:effectLst/>
                <a:latin typeface="Trebuchet MS" panose="020B0603020202020204" pitchFamily="34" charset="0"/>
                <a:ea typeface="Calibri" panose="020F0502020204030204" pitchFamily="34" charset="0"/>
                <a:cs typeface="Times New Roman" panose="02020603050405020304" pitchFamily="18" charset="0"/>
              </a:rPr>
              <a:t>frunze</a:t>
            </a:r>
            <a:r>
              <a:rPr lang="fr-FR" sz="1800" b="1" i="1" dirty="0">
                <a:effectLst/>
                <a:latin typeface="Trebuchet MS" panose="020B0603020202020204" pitchFamily="34" charset="0"/>
                <a:ea typeface="Calibri" panose="020F0502020204030204" pitchFamily="34" charset="0"/>
                <a:cs typeface="Times New Roman" panose="02020603050405020304" pitchFamily="18" charset="0"/>
              </a:rPr>
              <a:t>, </a:t>
            </a:r>
            <a:r>
              <a:rPr lang="fr-FR" sz="1800" b="1" i="1" dirty="0" err="1">
                <a:effectLst/>
                <a:latin typeface="Trebuchet MS" panose="020B0603020202020204" pitchFamily="34" charset="0"/>
                <a:ea typeface="Calibri" panose="020F0502020204030204" pitchFamily="34" charset="0"/>
                <a:cs typeface="Times New Roman" panose="02020603050405020304" pitchFamily="18" charset="0"/>
              </a:rPr>
              <a:t>lăstari</a:t>
            </a:r>
            <a:r>
              <a:rPr lang="fr-FR" sz="1800" b="1" i="1" dirty="0">
                <a:effectLst/>
                <a:latin typeface="Trebuchet MS" panose="020B0603020202020204" pitchFamily="34" charset="0"/>
                <a:ea typeface="Calibri" panose="020F0502020204030204" pitchFamily="34" charset="0"/>
                <a:cs typeface="Times New Roman" panose="02020603050405020304" pitchFamily="18" charset="0"/>
              </a:rPr>
              <a:t>, </a:t>
            </a:r>
            <a:r>
              <a:rPr lang="fr-FR" sz="1800" b="1" i="1" dirty="0" err="1">
                <a:effectLst/>
                <a:latin typeface="Trebuchet MS" panose="020B0603020202020204" pitchFamily="34" charset="0"/>
                <a:ea typeface="Calibri" panose="020F0502020204030204" pitchFamily="34" charset="0"/>
                <a:cs typeface="Times New Roman" panose="02020603050405020304" pitchFamily="18" charset="0"/>
              </a:rPr>
              <a:t>semințe</a:t>
            </a:r>
            <a:r>
              <a:rPr lang="fr-FR" sz="1800" b="1" i="1" dirty="0">
                <a:effectLst/>
                <a:latin typeface="Trebuchet MS" panose="020B0603020202020204" pitchFamily="34" charset="0"/>
                <a:ea typeface="Calibri" panose="020F0502020204030204" pitchFamily="34" charset="0"/>
                <a:cs typeface="Times New Roman" panose="02020603050405020304" pitchFamily="18" charset="0"/>
              </a:rPr>
              <a:t>) </a:t>
            </a:r>
            <a:r>
              <a:rPr lang="fr-FR" sz="1800" b="1" i="1" dirty="0" err="1">
                <a:effectLst/>
                <a:latin typeface="Trebuchet MS" panose="020B0603020202020204" pitchFamily="34" charset="0"/>
                <a:ea typeface="Calibri" panose="020F0502020204030204" pitchFamily="34" charset="0"/>
                <a:cs typeface="Times New Roman" panose="02020603050405020304" pitchFamily="18" charset="0"/>
              </a:rPr>
              <a:t>prin</a:t>
            </a:r>
            <a:r>
              <a:rPr lang="fr-FR" sz="1800" b="1" i="1" dirty="0">
                <a:effectLst/>
                <a:latin typeface="Trebuchet MS" panose="020B0603020202020204" pitchFamily="34" charset="0"/>
                <a:ea typeface="Calibri" panose="020F0502020204030204" pitchFamily="34" charset="0"/>
                <a:cs typeface="Times New Roman" panose="02020603050405020304" pitchFamily="18" charset="0"/>
              </a:rPr>
              <a:t> </a:t>
            </a:r>
            <a:r>
              <a:rPr lang="fr-FR" sz="1800" b="1" i="1" dirty="0" err="1">
                <a:effectLst/>
                <a:latin typeface="Trebuchet MS" panose="020B0603020202020204" pitchFamily="34" charset="0"/>
                <a:ea typeface="Calibri" panose="020F0502020204030204" pitchFamily="34" charset="0"/>
                <a:cs typeface="Times New Roman" panose="02020603050405020304" pitchFamily="18" charset="0"/>
              </a:rPr>
              <a:t>includerea</a:t>
            </a:r>
            <a:r>
              <a:rPr lang="fr-FR" sz="1800" b="1" i="1" dirty="0">
                <a:effectLst/>
                <a:latin typeface="Trebuchet MS" panose="020B0603020202020204" pitchFamily="34" charset="0"/>
                <a:ea typeface="Calibri" panose="020F0502020204030204" pitchFamily="34" charset="0"/>
                <a:cs typeface="Times New Roman" panose="02020603050405020304" pitchFamily="18" charset="0"/>
              </a:rPr>
              <a:t> </a:t>
            </a:r>
            <a:r>
              <a:rPr lang="fr-FR" sz="1800" b="1" i="1" dirty="0" err="1">
                <a:effectLst/>
                <a:latin typeface="Trebuchet MS" panose="020B0603020202020204" pitchFamily="34" charset="0"/>
                <a:ea typeface="Calibri" panose="020F0502020204030204" pitchFamily="34" charset="0"/>
                <a:cs typeface="Times New Roman" panose="02020603050405020304" pitchFamily="18" charset="0"/>
              </a:rPr>
              <a:t>lor</a:t>
            </a:r>
            <a:r>
              <a:rPr lang="fr-FR" sz="1800" b="1" i="1" dirty="0">
                <a:effectLst/>
                <a:latin typeface="Trebuchet MS" panose="020B0603020202020204" pitchFamily="34" charset="0"/>
                <a:ea typeface="Calibri" panose="020F0502020204030204" pitchFamily="34" charset="0"/>
                <a:cs typeface="Times New Roman" panose="02020603050405020304" pitchFamily="18" charset="0"/>
              </a:rPr>
              <a:t> </a:t>
            </a:r>
            <a:r>
              <a:rPr lang="fr-FR" sz="1800" b="1" i="1" dirty="0" err="1">
                <a:effectLst/>
                <a:latin typeface="Trebuchet MS" panose="020B0603020202020204" pitchFamily="34" charset="0"/>
                <a:ea typeface="Calibri" panose="020F0502020204030204" pitchFamily="34" charset="0"/>
                <a:cs typeface="Times New Roman" panose="02020603050405020304" pitchFamily="18" charset="0"/>
              </a:rPr>
              <a:t>în</a:t>
            </a:r>
            <a:r>
              <a:rPr lang="fr-FR" sz="1800" b="1" i="1" dirty="0">
                <a:effectLst/>
                <a:latin typeface="Trebuchet MS" panose="020B0603020202020204" pitchFamily="34" charset="0"/>
                <a:ea typeface="Calibri" panose="020F0502020204030204" pitchFamily="34" charset="0"/>
                <a:cs typeface="Times New Roman" panose="02020603050405020304" pitchFamily="18" charset="0"/>
              </a:rPr>
              <a:t> alimente </a:t>
            </a:r>
            <a:r>
              <a:rPr lang="fr-FR" sz="1800" b="1" i="1" dirty="0" err="1">
                <a:effectLst/>
                <a:latin typeface="Trebuchet MS" panose="020B0603020202020204" pitchFamily="34" charset="0"/>
                <a:ea typeface="Calibri" panose="020F0502020204030204" pitchFamily="34" charset="0"/>
                <a:cs typeface="Times New Roman" panose="02020603050405020304" pitchFamily="18" charset="0"/>
              </a:rPr>
              <a:t>și</a:t>
            </a:r>
            <a:r>
              <a:rPr lang="fr-FR" sz="1800" b="1" i="1" dirty="0">
                <a:effectLst/>
                <a:latin typeface="Trebuchet MS" panose="020B0603020202020204" pitchFamily="34" charset="0"/>
                <a:ea typeface="Calibri" panose="020F0502020204030204" pitchFamily="34" charset="0"/>
                <a:cs typeface="Times New Roman" panose="02020603050405020304" pitchFamily="18" charset="0"/>
              </a:rPr>
              <a:t> </a:t>
            </a:r>
            <a:r>
              <a:rPr lang="fr-FR" sz="1800" b="1" i="1" dirty="0" err="1">
                <a:effectLst/>
                <a:latin typeface="Trebuchet MS" panose="020B0603020202020204" pitchFamily="34" charset="0"/>
                <a:ea typeface="Calibri" panose="020F0502020204030204" pitchFamily="34" charset="0"/>
                <a:cs typeface="Times New Roman" panose="02020603050405020304" pitchFamily="18" charset="0"/>
              </a:rPr>
              <a:t>suplimente</a:t>
            </a:r>
            <a:r>
              <a:rPr lang="fr-FR" sz="1800" b="1" i="1" dirty="0">
                <a:effectLst/>
                <a:latin typeface="Trebuchet MS" panose="020B0603020202020204" pitchFamily="34" charset="0"/>
                <a:ea typeface="Calibri" panose="020F0502020204030204" pitchFamily="34" charset="0"/>
                <a:cs typeface="Times New Roman" panose="02020603050405020304" pitchFamily="18" charset="0"/>
              </a:rPr>
              <a:t> </a:t>
            </a:r>
            <a:r>
              <a:rPr lang="fr-FR" sz="1800" b="1" i="1" dirty="0" err="1">
                <a:effectLst/>
                <a:latin typeface="Trebuchet MS" panose="020B0603020202020204" pitchFamily="34" charset="0"/>
                <a:ea typeface="Calibri" panose="020F0502020204030204" pitchFamily="34" charset="0"/>
                <a:cs typeface="Times New Roman" panose="02020603050405020304" pitchFamily="18" charset="0"/>
              </a:rPr>
              <a:t>alimentare</a:t>
            </a:r>
            <a:r>
              <a:rPr lang="fr-FR" sz="1800" b="1" i="1" dirty="0">
                <a:effectLst/>
                <a:latin typeface="Trebuchet MS" panose="020B0603020202020204" pitchFamily="34" charset="0"/>
                <a:ea typeface="Calibri" panose="020F0502020204030204" pitchFamily="34" charset="0"/>
                <a:cs typeface="Times New Roman" panose="02020603050405020304" pitchFamily="18" charset="0"/>
              </a:rPr>
              <a:t> </a:t>
            </a:r>
            <a:r>
              <a:rPr lang="fr-FR" sz="1800" dirty="0">
                <a:effectLst/>
                <a:latin typeface="Trebuchet MS" panose="020B0603020202020204" pitchFamily="34" charset="0"/>
                <a:ea typeface="Calibri" panose="020F0502020204030204" pitchFamily="34" charset="0"/>
                <a:cs typeface="Times New Roman" panose="02020603050405020304" pitchFamily="18" charset="0"/>
              </a:rPr>
              <a:t>au </a:t>
            </a:r>
            <a:r>
              <a:rPr lang="fr-FR" sz="1800" dirty="0" err="1">
                <a:effectLst/>
                <a:latin typeface="Trebuchet MS" panose="020B0603020202020204" pitchFamily="34" charset="0"/>
                <a:ea typeface="Calibri" panose="020F0502020204030204" pitchFamily="34" charset="0"/>
                <a:cs typeface="Times New Roman" panose="02020603050405020304" pitchFamily="18" charset="0"/>
              </a:rPr>
              <a:t>fost</a:t>
            </a:r>
            <a:r>
              <a:rPr lang="fr-FR" sz="1800" dirty="0">
                <a:effectLst/>
                <a:latin typeface="Trebuchet MS" panose="020B0603020202020204" pitchFamily="34" charset="0"/>
                <a:ea typeface="Calibri" panose="020F0502020204030204" pitchFamily="34" charset="0"/>
                <a:cs typeface="Times New Roman" panose="02020603050405020304" pitchFamily="18" charset="0"/>
              </a:rPr>
              <a:t> </a:t>
            </a:r>
            <a:r>
              <a:rPr lang="fr-FR" sz="1800" b="1" i="1" dirty="0" err="1">
                <a:effectLst/>
                <a:latin typeface="Trebuchet MS" panose="020B0603020202020204" pitchFamily="34" charset="0"/>
                <a:ea typeface="Calibri" panose="020F0502020204030204" pitchFamily="34" charset="0"/>
                <a:cs typeface="Times New Roman" panose="02020603050405020304" pitchFamily="18" charset="0"/>
              </a:rPr>
              <a:t>realizate</a:t>
            </a:r>
            <a:r>
              <a:rPr lang="fr-FR" sz="1800" b="1" i="1" dirty="0">
                <a:effectLst/>
                <a:latin typeface="Trebuchet MS" panose="020B0603020202020204" pitchFamily="34" charset="0"/>
                <a:ea typeface="Calibri" panose="020F0502020204030204" pitchFamily="34" charset="0"/>
                <a:cs typeface="Times New Roman" panose="02020603050405020304" pitchFamily="18" charset="0"/>
              </a:rPr>
              <a:t> </a:t>
            </a:r>
            <a:r>
              <a:rPr lang="fr-FR" sz="1800" b="1" i="1" dirty="0" err="1">
                <a:effectLst/>
                <a:latin typeface="Trebuchet MS" panose="020B0603020202020204" pitchFamily="34" charset="0"/>
                <a:ea typeface="Calibri" panose="020F0502020204030204" pitchFamily="34" charset="0"/>
                <a:cs typeface="Times New Roman" panose="02020603050405020304" pitchFamily="18" charset="0"/>
              </a:rPr>
              <a:t>integral</a:t>
            </a:r>
            <a:r>
              <a:rPr lang="fr-FR" sz="1800" b="1" i="1" dirty="0">
                <a:effectLst/>
                <a:latin typeface="Trebuchet MS" panose="020B0603020202020204" pitchFamily="34" charset="0"/>
                <a:ea typeface="Calibri" panose="020F0502020204030204" pitchFamily="34" charset="0"/>
                <a:cs typeface="Times New Roman" panose="02020603050405020304" pitchFamily="18" charset="0"/>
              </a:rPr>
              <a:t>, </a:t>
            </a:r>
            <a:r>
              <a:rPr lang="fr-FR" sz="1800" dirty="0" err="1">
                <a:effectLst/>
                <a:latin typeface="Trebuchet MS" panose="020B0603020202020204" pitchFamily="34" charset="0"/>
                <a:ea typeface="Calibri" panose="020F0502020204030204" pitchFamily="34" charset="0"/>
                <a:cs typeface="Times New Roman" panose="02020603050405020304" pitchFamily="18" charset="0"/>
              </a:rPr>
              <a:t>indicatorul</a:t>
            </a:r>
            <a:r>
              <a:rPr lang="fr-FR" sz="1800" dirty="0">
                <a:effectLst/>
                <a:latin typeface="Trebuchet MS" panose="020B0603020202020204" pitchFamily="34" charset="0"/>
                <a:ea typeface="Calibri" panose="020F0502020204030204" pitchFamily="34" charset="0"/>
                <a:cs typeface="Times New Roman" panose="02020603050405020304" pitchFamily="18" charset="0"/>
              </a:rPr>
              <a:t> </a:t>
            </a:r>
            <a:r>
              <a:rPr lang="fr-FR" sz="1800" dirty="0" err="1">
                <a:effectLst/>
                <a:latin typeface="Trebuchet MS" panose="020B0603020202020204" pitchFamily="34" charset="0"/>
                <a:ea typeface="Calibri" panose="020F0502020204030204" pitchFamily="34" charset="0"/>
                <a:cs typeface="Times New Roman" panose="02020603050405020304" pitchFamily="18" charset="0"/>
              </a:rPr>
              <a:t>asociat</a:t>
            </a:r>
            <a:r>
              <a:rPr lang="fr-FR" sz="1800" dirty="0">
                <a:effectLst/>
                <a:latin typeface="Trebuchet MS" panose="020B0603020202020204" pitchFamily="34" charset="0"/>
                <a:ea typeface="Calibri" panose="020F0502020204030204" pitchFamily="34" charset="0"/>
                <a:cs typeface="Times New Roman" panose="02020603050405020304" pitchFamily="18" charset="0"/>
              </a:rPr>
              <a:t> </a:t>
            </a:r>
            <a:r>
              <a:rPr lang="fr-FR" sz="1800" dirty="0" err="1">
                <a:effectLst/>
                <a:latin typeface="Trebuchet MS" panose="020B0603020202020204" pitchFamily="34" charset="0"/>
                <a:ea typeface="Calibri" panose="020F0502020204030204" pitchFamily="34" charset="0"/>
                <a:cs typeface="Times New Roman" panose="02020603050405020304" pitchFamily="18" charset="0"/>
              </a:rPr>
              <a:t>pentru</a:t>
            </a:r>
            <a:r>
              <a:rPr lang="fr-FR" sz="1800" dirty="0">
                <a:effectLst/>
                <a:latin typeface="Trebuchet MS" panose="020B0603020202020204" pitchFamily="34" charset="0"/>
                <a:ea typeface="Calibri" panose="020F0502020204030204" pitchFamily="34" charset="0"/>
                <a:cs typeface="Times New Roman" panose="02020603050405020304" pitchFamily="18" charset="0"/>
              </a:rPr>
              <a:t> </a:t>
            </a:r>
            <a:r>
              <a:rPr lang="fr-FR" sz="1800" dirty="0" err="1">
                <a:effectLst/>
                <a:latin typeface="Trebuchet MS" panose="020B0603020202020204" pitchFamily="34" charset="0"/>
                <a:ea typeface="Calibri" panose="020F0502020204030204" pitchFamily="34" charset="0"/>
                <a:cs typeface="Times New Roman" panose="02020603050405020304" pitchFamily="18" charset="0"/>
              </a:rPr>
              <a:t>monitorizare</a:t>
            </a:r>
            <a:r>
              <a:rPr lang="fr-FR" sz="1800" dirty="0">
                <a:effectLst/>
                <a:latin typeface="Trebuchet MS" panose="020B0603020202020204" pitchFamily="34" charset="0"/>
                <a:ea typeface="Calibri" panose="020F0502020204030204" pitchFamily="34" charset="0"/>
                <a:cs typeface="Times New Roman" panose="02020603050405020304" pitchFamily="18" charset="0"/>
              </a:rPr>
              <a:t> </a:t>
            </a:r>
            <a:r>
              <a:rPr lang="fr-FR" sz="1800" dirty="0" err="1">
                <a:effectLst/>
                <a:latin typeface="Trebuchet MS" panose="020B0603020202020204" pitchFamily="34" charset="0"/>
                <a:ea typeface="Calibri" panose="020F0502020204030204" pitchFamily="34" charset="0"/>
                <a:cs typeface="Times New Roman" panose="02020603050405020304" pitchFamily="18" charset="0"/>
              </a:rPr>
              <a:t>și</a:t>
            </a:r>
            <a:r>
              <a:rPr lang="fr-FR" sz="1800" dirty="0">
                <a:effectLst/>
                <a:latin typeface="Trebuchet MS" panose="020B0603020202020204" pitchFamily="34" charset="0"/>
                <a:ea typeface="Calibri" panose="020F0502020204030204" pitchFamily="34" charset="0"/>
                <a:cs typeface="Times New Roman" panose="02020603050405020304" pitchFamily="18" charset="0"/>
              </a:rPr>
              <a:t> </a:t>
            </a:r>
            <a:r>
              <a:rPr lang="fr-FR" sz="1800" dirty="0" err="1">
                <a:effectLst/>
                <a:latin typeface="Trebuchet MS" panose="020B0603020202020204" pitchFamily="34" charset="0"/>
                <a:ea typeface="Calibri" panose="020F0502020204030204" pitchFamily="34" charset="0"/>
                <a:cs typeface="Times New Roman" panose="02020603050405020304" pitchFamily="18" charset="0"/>
              </a:rPr>
              <a:t>evaluare</a:t>
            </a:r>
            <a:r>
              <a:rPr lang="fr-FR" sz="1800" dirty="0">
                <a:effectLst/>
                <a:latin typeface="Trebuchet MS" panose="020B0603020202020204" pitchFamily="34" charset="0"/>
                <a:ea typeface="Calibri" panose="020F0502020204030204" pitchFamily="34" charset="0"/>
                <a:cs typeface="Times New Roman" panose="02020603050405020304" pitchFamily="18" charset="0"/>
              </a:rPr>
              <a:t> </a:t>
            </a:r>
            <a:r>
              <a:rPr lang="fr-FR" sz="1800" dirty="0" err="1">
                <a:effectLst/>
                <a:latin typeface="Trebuchet MS" panose="020B0603020202020204" pitchFamily="34" charset="0"/>
                <a:ea typeface="Calibri" panose="020F0502020204030204" pitchFamily="34" charset="0"/>
                <a:cs typeface="Times New Roman" panose="02020603050405020304" pitchFamily="18" charset="0"/>
              </a:rPr>
              <a:t>realizat</a:t>
            </a:r>
            <a:r>
              <a:rPr lang="fr-FR" sz="1800" dirty="0">
                <a:effectLst/>
                <a:latin typeface="Trebuchet MS" panose="020B0603020202020204" pitchFamily="34" charset="0"/>
                <a:ea typeface="Calibri" panose="020F0502020204030204" pitchFamily="34" charset="0"/>
                <a:cs typeface="Times New Roman" panose="02020603050405020304" pitchFamily="18" charset="0"/>
              </a:rPr>
              <a:t> </a:t>
            </a:r>
            <a:r>
              <a:rPr lang="fr-FR" sz="1800" dirty="0" err="1">
                <a:effectLst/>
                <a:latin typeface="Trebuchet MS" panose="020B0603020202020204" pitchFamily="34" charset="0"/>
                <a:ea typeface="Calibri" panose="020F0502020204030204" pitchFamily="34" charset="0"/>
                <a:cs typeface="Times New Roman" panose="02020603050405020304" pitchFamily="18" charset="0"/>
              </a:rPr>
              <a:t>fiind</a:t>
            </a:r>
            <a:r>
              <a:rPr lang="fr-FR" sz="1800" dirty="0">
                <a:effectLst/>
                <a:latin typeface="Trebuchet MS" panose="020B0603020202020204" pitchFamily="34" charset="0"/>
                <a:ea typeface="Calibri" panose="020F0502020204030204" pitchFamily="34" charset="0"/>
                <a:cs typeface="Times New Roman" panose="02020603050405020304" pitchFamily="18" charset="0"/>
              </a:rPr>
              <a:t> </a:t>
            </a:r>
            <a:r>
              <a:rPr lang="fr-FR" sz="1800" dirty="0" err="1">
                <a:effectLst/>
                <a:latin typeface="Trebuchet MS" panose="020B0603020202020204" pitchFamily="34" charset="0"/>
                <a:ea typeface="Calibri" panose="020F0502020204030204" pitchFamily="34" charset="0"/>
                <a:cs typeface="Times New Roman" panose="02020603050405020304" pitchFamily="18" charset="0"/>
              </a:rPr>
              <a:t>același</a:t>
            </a:r>
            <a:r>
              <a:rPr lang="fr-FR" sz="1800" dirty="0">
                <a:effectLst/>
                <a:latin typeface="Trebuchet MS" panose="020B0603020202020204" pitchFamily="34" charset="0"/>
                <a:ea typeface="Calibri" panose="020F0502020204030204" pitchFamily="34" charset="0"/>
                <a:cs typeface="Times New Roman" panose="02020603050405020304" pitchFamily="18" charset="0"/>
              </a:rPr>
              <a:t> </a:t>
            </a:r>
            <a:r>
              <a:rPr lang="fr-FR" sz="1800" dirty="0" err="1">
                <a:effectLst/>
                <a:latin typeface="Trebuchet MS" panose="020B0603020202020204" pitchFamily="34" charset="0"/>
                <a:ea typeface="Calibri" panose="020F0502020204030204" pitchFamily="34" charset="0"/>
                <a:cs typeface="Times New Roman" panose="02020603050405020304" pitchFamily="18" charset="0"/>
              </a:rPr>
              <a:t>cu</a:t>
            </a:r>
            <a:r>
              <a:rPr lang="fr-FR" sz="1800" dirty="0">
                <a:effectLst/>
                <a:latin typeface="Trebuchet MS" panose="020B0603020202020204" pitchFamily="34" charset="0"/>
                <a:ea typeface="Calibri" panose="020F0502020204030204" pitchFamily="34" charset="0"/>
                <a:cs typeface="Times New Roman" panose="02020603050405020304" pitchFamily="18" charset="0"/>
              </a:rPr>
              <a:t> </a:t>
            </a:r>
            <a:r>
              <a:rPr lang="fr-FR" sz="1800" dirty="0" err="1">
                <a:effectLst/>
                <a:latin typeface="Trebuchet MS" panose="020B0603020202020204" pitchFamily="34" charset="0"/>
                <a:ea typeface="Calibri" panose="020F0502020204030204" pitchFamily="34" charset="0"/>
                <a:cs typeface="Times New Roman" panose="02020603050405020304" pitchFamily="18" charset="0"/>
              </a:rPr>
              <a:t>cel</a:t>
            </a:r>
            <a:r>
              <a:rPr lang="fr-FR" sz="1800" dirty="0">
                <a:effectLst/>
                <a:latin typeface="Trebuchet MS" panose="020B0603020202020204" pitchFamily="34" charset="0"/>
                <a:ea typeface="Calibri" panose="020F0502020204030204" pitchFamily="34" charset="0"/>
                <a:cs typeface="Times New Roman" panose="02020603050405020304" pitchFamily="18" charset="0"/>
              </a:rPr>
              <a:t> </a:t>
            </a:r>
            <a:r>
              <a:rPr lang="fr-FR" sz="1800" dirty="0" err="1">
                <a:effectLst/>
                <a:latin typeface="Trebuchet MS" panose="020B0603020202020204" pitchFamily="34" charset="0"/>
                <a:ea typeface="Calibri" panose="020F0502020204030204" pitchFamily="34" charset="0"/>
                <a:cs typeface="Times New Roman" panose="02020603050405020304" pitchFamily="18" charset="0"/>
              </a:rPr>
              <a:t>planificat</a:t>
            </a:r>
            <a:r>
              <a:rPr lang="fr-FR" sz="1800" dirty="0">
                <a:effectLst/>
                <a:latin typeface="Trebuchet MS" panose="020B0603020202020204" pitchFamily="34" charset="0"/>
                <a:ea typeface="Calibri" panose="020F0502020204030204" pitchFamily="34" charset="0"/>
                <a:cs typeface="Times New Roman" panose="02020603050405020304" pitchFamily="18" charset="0"/>
              </a:rPr>
              <a:t>. </a:t>
            </a:r>
            <a:endParaRPr lang="ro-RO" sz="1800" dirty="0">
              <a:effectLst/>
              <a:latin typeface="Trebuchet MS" panose="020B0603020202020204" pitchFamily="34" charset="0"/>
              <a:ea typeface="Calibri" panose="020F0502020204030204" pitchFamily="34" charset="0"/>
              <a:cs typeface="Times New Roman" panose="02020603050405020304" pitchFamily="18" charset="0"/>
            </a:endParaRPr>
          </a:p>
          <a:p>
            <a:pPr indent="457200" algn="just">
              <a:lnSpc>
                <a:spcPct val="115000"/>
              </a:lnSpc>
              <a:spcAft>
                <a:spcPts val="1000"/>
              </a:spcAft>
              <a:buNone/>
            </a:pPr>
            <a:r>
              <a:rPr lang="fr-FR" sz="1800" dirty="0">
                <a:effectLst/>
                <a:latin typeface="Trebuchet MS" panose="020B0603020202020204" pitchFamily="34" charset="0"/>
                <a:ea typeface="Calibri" panose="020F0502020204030204" pitchFamily="34" charset="0"/>
                <a:cs typeface="Times New Roman" panose="02020603050405020304" pitchFamily="18" charset="0"/>
              </a:rPr>
              <a:t>De </a:t>
            </a:r>
            <a:r>
              <a:rPr lang="fr-FR" sz="1800" dirty="0" err="1">
                <a:effectLst/>
                <a:latin typeface="Trebuchet MS" panose="020B0603020202020204" pitchFamily="34" charset="0"/>
                <a:ea typeface="Calibri" panose="020F0502020204030204" pitchFamily="34" charset="0"/>
                <a:cs typeface="Times New Roman" panose="02020603050405020304" pitchFamily="18" charset="0"/>
              </a:rPr>
              <a:t>aceea</a:t>
            </a:r>
            <a:r>
              <a:rPr lang="fr-FR" sz="1800" dirty="0">
                <a:effectLst/>
                <a:latin typeface="Trebuchet MS" panose="020B0603020202020204" pitchFamily="34" charset="0"/>
                <a:ea typeface="Calibri" panose="020F0502020204030204" pitchFamily="34" charset="0"/>
                <a:cs typeface="Times New Roman" panose="02020603050405020304" pitchFamily="18" charset="0"/>
              </a:rPr>
              <a:t> </a:t>
            </a:r>
            <a:r>
              <a:rPr lang="fr-FR" sz="1800" dirty="0" err="1">
                <a:effectLst/>
                <a:latin typeface="Trebuchet MS" panose="020B0603020202020204" pitchFamily="34" charset="0"/>
                <a:ea typeface="Calibri" panose="020F0502020204030204" pitchFamily="34" charset="0"/>
                <a:cs typeface="Times New Roman" panose="02020603050405020304" pitchFamily="18" charset="0"/>
              </a:rPr>
              <a:t>coordonatorul</a:t>
            </a:r>
            <a:r>
              <a:rPr lang="fr-FR" sz="1800" dirty="0">
                <a:effectLst/>
                <a:latin typeface="Trebuchet MS" panose="020B0603020202020204" pitchFamily="34" charset="0"/>
                <a:ea typeface="Calibri" panose="020F0502020204030204" pitchFamily="34" charset="0"/>
                <a:cs typeface="Times New Roman" panose="02020603050405020304" pitchFamily="18" charset="0"/>
              </a:rPr>
              <a:t> de </a:t>
            </a:r>
            <a:r>
              <a:rPr lang="fr-FR" sz="1800" dirty="0" err="1">
                <a:effectLst/>
                <a:latin typeface="Trebuchet MS" panose="020B0603020202020204" pitchFamily="34" charset="0"/>
                <a:ea typeface="Calibri" panose="020F0502020204030204" pitchFamily="34" charset="0"/>
                <a:cs typeface="Times New Roman" panose="02020603050405020304" pitchFamily="18" charset="0"/>
              </a:rPr>
              <a:t>proiect</a:t>
            </a:r>
            <a:r>
              <a:rPr lang="fr-FR" sz="1800" dirty="0">
                <a:effectLst/>
                <a:latin typeface="Trebuchet MS" panose="020B0603020202020204" pitchFamily="34" charset="0"/>
                <a:ea typeface="Calibri" panose="020F0502020204030204" pitchFamily="34" charset="0"/>
                <a:cs typeface="Times New Roman" panose="02020603050405020304" pitchFamily="18" charset="0"/>
              </a:rPr>
              <a:t> </a:t>
            </a:r>
            <a:r>
              <a:rPr lang="fr-FR" sz="1800" dirty="0" err="1">
                <a:effectLst/>
                <a:latin typeface="Trebuchet MS" panose="020B0603020202020204" pitchFamily="34" charset="0"/>
                <a:ea typeface="Calibri" panose="020F0502020204030204" pitchFamily="34" charset="0"/>
                <a:cs typeface="Times New Roman" panose="02020603050405020304" pitchFamily="18" charset="0"/>
              </a:rPr>
              <a:t>propune</a:t>
            </a:r>
            <a:r>
              <a:rPr lang="fr-FR" sz="1800" dirty="0">
                <a:effectLst/>
                <a:latin typeface="Trebuchet MS" panose="020B0603020202020204" pitchFamily="34" charset="0"/>
                <a:ea typeface="Calibri" panose="020F0502020204030204" pitchFamily="34" charset="0"/>
                <a:cs typeface="Times New Roman" panose="02020603050405020304" pitchFamily="18" charset="0"/>
              </a:rPr>
              <a:t> </a:t>
            </a:r>
            <a:r>
              <a:rPr lang="fr-FR" sz="1800" dirty="0" err="1">
                <a:effectLst/>
                <a:latin typeface="Trebuchet MS" panose="020B0603020202020204" pitchFamily="34" charset="0"/>
                <a:ea typeface="Calibri" panose="020F0502020204030204" pitchFamily="34" charset="0"/>
                <a:cs typeface="Times New Roman" panose="02020603050405020304" pitchFamily="18" charset="0"/>
              </a:rPr>
              <a:t>trecerea</a:t>
            </a:r>
            <a:r>
              <a:rPr lang="fr-FR" sz="1800" dirty="0">
                <a:effectLst/>
                <a:latin typeface="Trebuchet MS" panose="020B0603020202020204" pitchFamily="34" charset="0"/>
                <a:ea typeface="Calibri" panose="020F0502020204030204" pitchFamily="34" charset="0"/>
                <a:cs typeface="Times New Roman" panose="02020603050405020304" pitchFamily="18" charset="0"/>
              </a:rPr>
              <a:t> la </a:t>
            </a:r>
            <a:r>
              <a:rPr lang="fr-FR" sz="1800" dirty="0" err="1">
                <a:effectLst/>
                <a:latin typeface="Trebuchet MS" panose="020B0603020202020204" pitchFamily="34" charset="0"/>
                <a:ea typeface="Calibri" panose="020F0502020204030204" pitchFamily="34" charset="0"/>
                <a:cs typeface="Times New Roman" panose="02020603050405020304" pitchFamily="18" charset="0"/>
              </a:rPr>
              <a:t>următoarea</a:t>
            </a:r>
            <a:r>
              <a:rPr lang="fr-FR" sz="1800" dirty="0">
                <a:effectLst/>
                <a:latin typeface="Trebuchet MS" panose="020B0603020202020204" pitchFamily="34" charset="0"/>
                <a:ea typeface="Calibri" panose="020F0502020204030204" pitchFamily="34" charset="0"/>
                <a:cs typeface="Times New Roman" panose="02020603050405020304" pitchFamily="18" charset="0"/>
              </a:rPr>
              <a:t> </a:t>
            </a:r>
            <a:r>
              <a:rPr lang="fr-FR" sz="1800" dirty="0" err="1">
                <a:effectLst/>
                <a:latin typeface="Trebuchet MS" panose="020B0603020202020204" pitchFamily="34" charset="0"/>
                <a:ea typeface="Calibri" panose="020F0502020204030204" pitchFamily="34" charset="0"/>
                <a:cs typeface="Times New Roman" panose="02020603050405020304" pitchFamily="18" charset="0"/>
              </a:rPr>
              <a:t>fază</a:t>
            </a:r>
            <a:r>
              <a:rPr lang="fr-FR" sz="1800" dirty="0">
                <a:effectLst/>
                <a:latin typeface="Trebuchet MS" panose="020B0603020202020204" pitchFamily="34" charset="0"/>
                <a:ea typeface="Calibri" panose="020F0502020204030204" pitchFamily="34" charset="0"/>
                <a:cs typeface="Times New Roman" panose="02020603050405020304" pitchFamily="18" charset="0"/>
              </a:rPr>
              <a:t> de </a:t>
            </a:r>
            <a:r>
              <a:rPr lang="fr-FR" sz="1800" dirty="0" err="1">
                <a:effectLst/>
                <a:latin typeface="Trebuchet MS" panose="020B0603020202020204" pitchFamily="34" charset="0"/>
                <a:ea typeface="Calibri" panose="020F0502020204030204" pitchFamily="34" charset="0"/>
                <a:cs typeface="Times New Roman" panose="02020603050405020304" pitchFamily="18" charset="0"/>
              </a:rPr>
              <a:t>realizare</a:t>
            </a:r>
            <a:r>
              <a:rPr lang="fr-FR" sz="1800" dirty="0">
                <a:effectLst/>
                <a:latin typeface="Trebuchet MS" panose="020B0603020202020204" pitchFamily="34" charset="0"/>
                <a:ea typeface="Calibri" panose="020F0502020204030204" pitchFamily="34" charset="0"/>
                <a:cs typeface="Times New Roman" panose="02020603050405020304" pitchFamily="18" charset="0"/>
              </a:rPr>
              <a:t>, </a:t>
            </a:r>
            <a:r>
              <a:rPr lang="fr-FR" sz="1800" dirty="0" err="1">
                <a:effectLst/>
                <a:latin typeface="Trebuchet MS" panose="020B0603020202020204" pitchFamily="34" charset="0"/>
                <a:ea typeface="Calibri" panose="020F0502020204030204" pitchFamily="34" charset="0"/>
                <a:cs typeface="Times New Roman" panose="02020603050405020304" pitchFamily="18" charset="0"/>
              </a:rPr>
              <a:t>respectiv</a:t>
            </a:r>
            <a:r>
              <a:rPr lang="fr-FR" sz="1800" dirty="0">
                <a:effectLst/>
                <a:latin typeface="Trebuchet MS" panose="020B0603020202020204" pitchFamily="34" charset="0"/>
                <a:ea typeface="Calibri" panose="020F0502020204030204" pitchFamily="34" charset="0"/>
                <a:cs typeface="Times New Roman" panose="02020603050405020304" pitchFamily="18" charset="0"/>
              </a:rPr>
              <a:t>: </a:t>
            </a:r>
            <a:r>
              <a:rPr lang="fr-FR" sz="1800" b="1" i="1" dirty="0" err="1">
                <a:effectLst/>
                <a:latin typeface="Trebuchet MS" panose="020B0603020202020204" pitchFamily="34" charset="0"/>
                <a:ea typeface="Calibri" panose="020F0502020204030204" pitchFamily="34" charset="0"/>
                <a:cs typeface="Times New Roman" panose="02020603050405020304" pitchFamily="18" charset="0"/>
              </a:rPr>
              <a:t>Etapa</a:t>
            </a:r>
            <a:r>
              <a:rPr lang="fr-FR" sz="1800" b="1" i="1" dirty="0">
                <a:effectLst/>
                <a:latin typeface="Trebuchet MS" panose="020B0603020202020204" pitchFamily="34" charset="0"/>
                <a:ea typeface="Calibri" panose="020F0502020204030204" pitchFamily="34" charset="0"/>
                <a:cs typeface="Times New Roman" panose="02020603050405020304" pitchFamily="18" charset="0"/>
              </a:rPr>
              <a:t> IV. </a:t>
            </a:r>
            <a:r>
              <a:rPr lang="fr-FR" sz="1800" b="1" i="1" dirty="0" err="1">
                <a:effectLst/>
                <a:latin typeface="Trebuchet MS" panose="020B0603020202020204" pitchFamily="34" charset="0"/>
                <a:ea typeface="Calibri" panose="020F0502020204030204" pitchFamily="34" charset="0"/>
                <a:cs typeface="Times New Roman" panose="02020603050405020304" pitchFamily="18" charset="0"/>
              </a:rPr>
              <a:t>Experimentări</a:t>
            </a:r>
            <a:r>
              <a:rPr lang="fr-FR" sz="1800" b="1" i="1" dirty="0">
                <a:effectLst/>
                <a:latin typeface="Trebuchet MS" panose="020B0603020202020204" pitchFamily="34" charset="0"/>
                <a:ea typeface="Calibri" panose="020F0502020204030204" pitchFamily="34" charset="0"/>
                <a:cs typeface="Times New Roman" panose="02020603050405020304" pitchFamily="18" charset="0"/>
              </a:rPr>
              <a:t> </a:t>
            </a:r>
            <a:r>
              <a:rPr lang="fr-FR" sz="1800" b="1" i="1" dirty="0" err="1">
                <a:effectLst/>
                <a:latin typeface="Trebuchet MS" panose="020B0603020202020204" pitchFamily="34" charset="0"/>
                <a:ea typeface="Calibri" panose="020F0502020204030204" pitchFamily="34" charset="0"/>
                <a:cs typeface="Times New Roman" panose="02020603050405020304" pitchFamily="18" charset="0"/>
              </a:rPr>
              <a:t>pentru</a:t>
            </a:r>
            <a:r>
              <a:rPr lang="fr-FR" sz="1800" b="1" i="1" dirty="0">
                <a:effectLst/>
                <a:latin typeface="Trebuchet MS" panose="020B0603020202020204" pitchFamily="34" charset="0"/>
                <a:ea typeface="Calibri" panose="020F0502020204030204" pitchFamily="34" charset="0"/>
                <a:cs typeface="Times New Roman" panose="02020603050405020304" pitchFamily="18" charset="0"/>
              </a:rPr>
              <a:t> </a:t>
            </a:r>
            <a:r>
              <a:rPr lang="fr-FR" sz="1800" b="1" i="1" dirty="0" err="1">
                <a:effectLst/>
                <a:latin typeface="Trebuchet MS" panose="020B0603020202020204" pitchFamily="34" charset="0"/>
                <a:ea typeface="Calibri" panose="020F0502020204030204" pitchFamily="34" charset="0"/>
                <a:cs typeface="Times New Roman" panose="02020603050405020304" pitchFamily="18" charset="0"/>
              </a:rPr>
              <a:t>valorificarea</a:t>
            </a:r>
            <a:r>
              <a:rPr lang="fr-FR" sz="1800" b="1" i="1" dirty="0">
                <a:effectLst/>
                <a:latin typeface="Trebuchet MS" panose="020B0603020202020204" pitchFamily="34" charset="0"/>
                <a:ea typeface="Calibri" panose="020F0502020204030204" pitchFamily="34" charset="0"/>
                <a:cs typeface="Times New Roman" panose="02020603050405020304" pitchFamily="18" charset="0"/>
              </a:rPr>
              <a:t> </a:t>
            </a:r>
            <a:r>
              <a:rPr lang="fr-FR" sz="1800" b="1" i="1" dirty="0" err="1">
                <a:effectLst/>
                <a:latin typeface="Trebuchet MS" panose="020B0603020202020204" pitchFamily="34" charset="0"/>
                <a:ea typeface="Calibri" panose="020F0502020204030204" pitchFamily="34" charset="0"/>
                <a:cs typeface="Times New Roman" panose="02020603050405020304" pitchFamily="18" charset="0"/>
              </a:rPr>
              <a:t>deșeurilor</a:t>
            </a:r>
            <a:r>
              <a:rPr lang="fr-FR" sz="1800" b="1" i="1" dirty="0">
                <a:effectLst/>
                <a:latin typeface="Trebuchet MS" panose="020B0603020202020204" pitchFamily="34" charset="0"/>
                <a:ea typeface="Calibri" panose="020F0502020204030204" pitchFamily="34" charset="0"/>
                <a:cs typeface="Times New Roman" panose="02020603050405020304" pitchFamily="18" charset="0"/>
              </a:rPr>
              <a:t> </a:t>
            </a:r>
            <a:r>
              <a:rPr lang="fr-FR" sz="1800" b="1" i="1" dirty="0" err="1">
                <a:effectLst/>
                <a:latin typeface="Trebuchet MS" panose="020B0603020202020204" pitchFamily="34" charset="0"/>
                <a:ea typeface="Calibri" panose="020F0502020204030204" pitchFamily="34" charset="0"/>
                <a:cs typeface="Times New Roman" panose="02020603050405020304" pitchFamily="18" charset="0"/>
              </a:rPr>
              <a:t>rezultate</a:t>
            </a:r>
            <a:r>
              <a:rPr lang="fr-FR" sz="1800" b="1" i="1" dirty="0">
                <a:effectLst/>
                <a:latin typeface="Trebuchet MS" panose="020B0603020202020204" pitchFamily="34" charset="0"/>
                <a:ea typeface="Calibri" panose="020F0502020204030204" pitchFamily="34" charset="0"/>
                <a:cs typeface="Times New Roman" panose="02020603050405020304" pitchFamily="18" charset="0"/>
              </a:rPr>
              <a:t> </a:t>
            </a:r>
            <a:r>
              <a:rPr lang="fr-FR" sz="1800" b="1" i="1" dirty="0" err="1">
                <a:effectLst/>
                <a:latin typeface="Trebuchet MS" panose="020B0603020202020204" pitchFamily="34" charset="0"/>
                <a:ea typeface="Calibri" panose="020F0502020204030204" pitchFamily="34" charset="0"/>
                <a:cs typeface="Times New Roman" panose="02020603050405020304" pitchFamily="18" charset="0"/>
              </a:rPr>
              <a:t>în</a:t>
            </a:r>
            <a:r>
              <a:rPr lang="fr-FR" sz="1800" b="1" i="1" dirty="0">
                <a:effectLst/>
                <a:latin typeface="Trebuchet MS" panose="020B0603020202020204" pitchFamily="34" charset="0"/>
                <a:ea typeface="Calibri" panose="020F0502020204030204" pitchFamily="34" charset="0"/>
                <a:cs typeface="Times New Roman" panose="02020603050405020304" pitchFamily="18" charset="0"/>
              </a:rPr>
              <a:t> </a:t>
            </a:r>
            <a:r>
              <a:rPr lang="fr-FR" sz="1800" b="1" i="1" dirty="0" err="1">
                <a:effectLst/>
                <a:latin typeface="Trebuchet MS" panose="020B0603020202020204" pitchFamily="34" charset="0"/>
                <a:ea typeface="Calibri" panose="020F0502020204030204" pitchFamily="34" charset="0"/>
                <a:cs typeface="Times New Roman" panose="02020603050405020304" pitchFamily="18" charset="0"/>
              </a:rPr>
              <a:t>urma</a:t>
            </a:r>
            <a:r>
              <a:rPr lang="fr-FR" sz="1800" b="1" i="1" dirty="0">
                <a:effectLst/>
                <a:latin typeface="Trebuchet MS" panose="020B0603020202020204" pitchFamily="34" charset="0"/>
                <a:ea typeface="Calibri" panose="020F0502020204030204" pitchFamily="34" charset="0"/>
                <a:cs typeface="Times New Roman" panose="02020603050405020304" pitchFamily="18" charset="0"/>
              </a:rPr>
              <a:t> </a:t>
            </a:r>
            <a:r>
              <a:rPr lang="fr-FR" sz="1800" b="1" i="1" dirty="0" err="1">
                <a:effectLst/>
                <a:latin typeface="Trebuchet MS" panose="020B0603020202020204" pitchFamily="34" charset="0"/>
                <a:ea typeface="Calibri" panose="020F0502020204030204" pitchFamily="34" charset="0"/>
                <a:cs typeface="Times New Roman" panose="02020603050405020304" pitchFamily="18" charset="0"/>
              </a:rPr>
              <a:t>prelucrării</a:t>
            </a:r>
            <a:r>
              <a:rPr lang="fr-FR" sz="1800" b="1" i="1" dirty="0">
                <a:effectLst/>
                <a:latin typeface="Trebuchet MS" panose="020B0603020202020204" pitchFamily="34" charset="0"/>
                <a:ea typeface="Calibri" panose="020F0502020204030204" pitchFamily="34" charset="0"/>
                <a:cs typeface="Times New Roman" panose="02020603050405020304" pitchFamily="18" charset="0"/>
              </a:rPr>
              <a:t> </a:t>
            </a:r>
            <a:r>
              <a:rPr lang="fr-FR" sz="1800" b="1" i="1" dirty="0" err="1">
                <a:effectLst/>
                <a:latin typeface="Trebuchet MS" panose="020B0603020202020204" pitchFamily="34" charset="0"/>
                <a:ea typeface="Calibri" panose="020F0502020204030204" pitchFamily="34" charset="0"/>
                <a:cs typeface="Times New Roman" panose="02020603050405020304" pitchFamily="18" charset="0"/>
              </a:rPr>
              <a:t>cânepii</a:t>
            </a:r>
            <a:r>
              <a:rPr lang="fr-FR" sz="1800" dirty="0">
                <a:effectLst/>
                <a:latin typeface="Trebuchet MS" panose="020B0603020202020204" pitchFamily="34" charset="0"/>
                <a:ea typeface="Calibri" panose="020F0502020204030204" pitchFamily="34" charset="0"/>
                <a:cs typeface="Times New Roman" panose="02020603050405020304" pitchFamily="18" charset="0"/>
              </a:rPr>
              <a:t>, </a:t>
            </a:r>
            <a:r>
              <a:rPr lang="fr-FR" sz="1800" dirty="0" err="1">
                <a:effectLst/>
                <a:latin typeface="Trebuchet MS" panose="020B0603020202020204" pitchFamily="34" charset="0"/>
                <a:ea typeface="Calibri" panose="020F0502020204030204" pitchFamily="34" charset="0"/>
                <a:cs typeface="Times New Roman" panose="02020603050405020304" pitchFamily="18" charset="0"/>
              </a:rPr>
              <a:t>cu</a:t>
            </a:r>
            <a:r>
              <a:rPr lang="fr-FR" sz="1800" dirty="0">
                <a:effectLst/>
                <a:latin typeface="Trebuchet MS" panose="020B0603020202020204" pitchFamily="34" charset="0"/>
                <a:ea typeface="Calibri" panose="020F0502020204030204" pitchFamily="34" charset="0"/>
                <a:cs typeface="Times New Roman" panose="02020603050405020304" pitchFamily="18" charset="0"/>
              </a:rPr>
              <a:t> </a:t>
            </a:r>
            <a:r>
              <a:rPr lang="fr-FR" sz="1800" b="1" i="1" dirty="0" err="1">
                <a:effectLst/>
                <a:latin typeface="Trebuchet MS" panose="020B0603020202020204" pitchFamily="34" charset="0"/>
                <a:ea typeface="Calibri" panose="020F0502020204030204" pitchFamily="34" charset="0"/>
                <a:cs typeface="Times New Roman" panose="02020603050405020304" pitchFamily="18" charset="0"/>
              </a:rPr>
              <a:t>Activitatea</a:t>
            </a:r>
            <a:r>
              <a:rPr lang="fr-FR" sz="1800" b="1" i="1" dirty="0">
                <a:effectLst/>
                <a:latin typeface="Trebuchet MS" panose="020B0603020202020204" pitchFamily="34" charset="0"/>
                <a:ea typeface="Calibri" panose="020F0502020204030204" pitchFamily="34" charset="0"/>
                <a:cs typeface="Times New Roman" panose="02020603050405020304" pitchFamily="18" charset="0"/>
              </a:rPr>
              <a:t> IV.1. </a:t>
            </a:r>
            <a:r>
              <a:rPr lang="fr-FR" sz="1800" b="1" i="1" dirty="0" err="1">
                <a:effectLst/>
                <a:latin typeface="Trebuchet MS" panose="020B0603020202020204" pitchFamily="34" charset="0"/>
                <a:ea typeface="Calibri" panose="020F0502020204030204" pitchFamily="34" charset="0"/>
                <a:cs typeface="Times New Roman" panose="02020603050405020304" pitchFamily="18" charset="0"/>
              </a:rPr>
              <a:t>Analiza</a:t>
            </a:r>
            <a:r>
              <a:rPr lang="fr-FR" sz="1800" b="1" i="1" dirty="0">
                <a:effectLst/>
                <a:latin typeface="Trebuchet MS" panose="020B0603020202020204" pitchFamily="34" charset="0"/>
                <a:ea typeface="Calibri" panose="020F0502020204030204" pitchFamily="34" charset="0"/>
                <a:cs typeface="Times New Roman" panose="02020603050405020304" pitchFamily="18" charset="0"/>
              </a:rPr>
              <a:t> </a:t>
            </a:r>
            <a:r>
              <a:rPr lang="fr-FR" sz="1800" b="1" i="1" dirty="0" err="1">
                <a:effectLst/>
                <a:latin typeface="Trebuchet MS" panose="020B0603020202020204" pitchFamily="34" charset="0"/>
                <a:ea typeface="Calibri" panose="020F0502020204030204" pitchFamily="34" charset="0"/>
                <a:cs typeface="Times New Roman" panose="02020603050405020304" pitchFamily="18" charset="0"/>
              </a:rPr>
              <a:t>fizico-chimica</a:t>
            </a:r>
            <a:r>
              <a:rPr lang="fr-FR" sz="1800" b="1" i="1" dirty="0">
                <a:effectLst/>
                <a:latin typeface="Trebuchet MS" panose="020B0603020202020204" pitchFamily="34" charset="0"/>
                <a:ea typeface="Calibri" panose="020F0502020204030204" pitchFamily="34" charset="0"/>
                <a:cs typeface="Times New Roman" panose="02020603050405020304" pitchFamily="18" charset="0"/>
              </a:rPr>
              <a:t> </a:t>
            </a:r>
            <a:r>
              <a:rPr lang="fr-FR" sz="1800" b="1" i="1" dirty="0" err="1">
                <a:effectLst/>
                <a:latin typeface="Trebuchet MS" panose="020B0603020202020204" pitchFamily="34" charset="0"/>
                <a:ea typeface="Calibri" panose="020F0502020204030204" pitchFamily="34" charset="0"/>
                <a:cs typeface="Times New Roman" panose="02020603050405020304" pitchFamily="18" charset="0"/>
              </a:rPr>
              <a:t>și</a:t>
            </a:r>
            <a:r>
              <a:rPr lang="fr-FR" sz="1800" b="1" i="1" dirty="0">
                <a:effectLst/>
                <a:latin typeface="Trebuchet MS" panose="020B0603020202020204" pitchFamily="34" charset="0"/>
                <a:ea typeface="Calibri" panose="020F0502020204030204" pitchFamily="34" charset="0"/>
                <a:cs typeface="Times New Roman" panose="02020603050405020304" pitchFamily="18" charset="0"/>
              </a:rPr>
              <a:t> </a:t>
            </a:r>
            <a:r>
              <a:rPr lang="fr-FR" sz="1800" b="1" i="1" dirty="0" err="1">
                <a:effectLst/>
                <a:latin typeface="Trebuchet MS" panose="020B0603020202020204" pitchFamily="34" charset="0"/>
                <a:ea typeface="Calibri" panose="020F0502020204030204" pitchFamily="34" charset="0"/>
                <a:cs typeface="Times New Roman" panose="02020603050405020304" pitchFamily="18" charset="0"/>
              </a:rPr>
              <a:t>nutrițională</a:t>
            </a:r>
            <a:r>
              <a:rPr lang="fr-FR" sz="1800" b="1" i="1" dirty="0">
                <a:effectLst/>
                <a:latin typeface="Trebuchet MS" panose="020B0603020202020204" pitchFamily="34" charset="0"/>
                <a:ea typeface="Calibri" panose="020F0502020204030204" pitchFamily="34" charset="0"/>
                <a:cs typeface="Times New Roman" panose="02020603050405020304" pitchFamily="18" charset="0"/>
              </a:rPr>
              <a:t> a </a:t>
            </a:r>
            <a:r>
              <a:rPr lang="fr-FR" sz="1800" b="1" i="1" dirty="0" err="1">
                <a:effectLst/>
                <a:latin typeface="Trebuchet MS" panose="020B0603020202020204" pitchFamily="34" charset="0"/>
                <a:ea typeface="Calibri" panose="020F0502020204030204" pitchFamily="34" charset="0"/>
                <a:cs typeface="Times New Roman" panose="02020603050405020304" pitchFamily="18" charset="0"/>
              </a:rPr>
              <a:t>cojilor</a:t>
            </a:r>
            <a:r>
              <a:rPr lang="fr-FR" sz="1800" b="1" i="1" dirty="0">
                <a:effectLst/>
                <a:latin typeface="Trebuchet MS" panose="020B0603020202020204" pitchFamily="34" charset="0"/>
                <a:ea typeface="Calibri" panose="020F0502020204030204" pitchFamily="34" charset="0"/>
                <a:cs typeface="Times New Roman" panose="02020603050405020304" pitchFamily="18" charset="0"/>
              </a:rPr>
              <a:t> de </a:t>
            </a:r>
            <a:r>
              <a:rPr lang="fr-FR" sz="1800" b="1" i="1" dirty="0" err="1">
                <a:effectLst/>
                <a:latin typeface="Trebuchet MS" panose="020B0603020202020204" pitchFamily="34" charset="0"/>
                <a:ea typeface="Calibri" panose="020F0502020204030204" pitchFamily="34" charset="0"/>
                <a:cs typeface="Times New Roman" panose="02020603050405020304" pitchFamily="18" charset="0"/>
              </a:rPr>
              <a:t>semințe</a:t>
            </a:r>
            <a:r>
              <a:rPr lang="fr-FR" sz="1800" b="1" i="1" dirty="0">
                <a:effectLst/>
                <a:latin typeface="Trebuchet MS" panose="020B0603020202020204" pitchFamily="34" charset="0"/>
                <a:ea typeface="Calibri" panose="020F0502020204030204" pitchFamily="34" charset="0"/>
                <a:cs typeface="Times New Roman" panose="02020603050405020304" pitchFamily="18" charset="0"/>
              </a:rPr>
              <a:t> </a:t>
            </a:r>
            <a:r>
              <a:rPr lang="fr-FR" sz="1800" b="1" i="1" dirty="0" err="1">
                <a:effectLst/>
                <a:latin typeface="Trebuchet MS" panose="020B0603020202020204" pitchFamily="34" charset="0"/>
                <a:ea typeface="Calibri" panose="020F0502020204030204" pitchFamily="34" charset="0"/>
                <a:cs typeface="Times New Roman" panose="02020603050405020304" pitchFamily="18" charset="0"/>
              </a:rPr>
              <a:t>rezultate</a:t>
            </a:r>
            <a:r>
              <a:rPr lang="fr-FR" sz="1800" b="1" i="1" dirty="0">
                <a:effectLst/>
                <a:latin typeface="Trebuchet MS" panose="020B0603020202020204" pitchFamily="34" charset="0"/>
                <a:ea typeface="Calibri" panose="020F0502020204030204" pitchFamily="34" charset="0"/>
                <a:cs typeface="Times New Roman" panose="02020603050405020304" pitchFamily="18" charset="0"/>
              </a:rPr>
              <a:t> </a:t>
            </a:r>
            <a:r>
              <a:rPr lang="fr-FR" sz="1800" b="1" i="1" dirty="0" err="1">
                <a:effectLst/>
                <a:latin typeface="Trebuchet MS" panose="020B0603020202020204" pitchFamily="34" charset="0"/>
                <a:ea typeface="Calibri" panose="020F0502020204030204" pitchFamily="34" charset="0"/>
                <a:cs typeface="Times New Roman" panose="02020603050405020304" pitchFamily="18" charset="0"/>
              </a:rPr>
              <a:t>în</a:t>
            </a:r>
            <a:r>
              <a:rPr lang="fr-FR" sz="1800" b="1" i="1" dirty="0">
                <a:effectLst/>
                <a:latin typeface="Trebuchet MS" panose="020B0603020202020204" pitchFamily="34" charset="0"/>
                <a:ea typeface="Calibri" panose="020F0502020204030204" pitchFamily="34" charset="0"/>
                <a:cs typeface="Times New Roman" panose="02020603050405020304" pitchFamily="18" charset="0"/>
              </a:rPr>
              <a:t> </a:t>
            </a:r>
            <a:r>
              <a:rPr lang="fr-FR" sz="1800" b="1" i="1" dirty="0" err="1">
                <a:effectLst/>
                <a:latin typeface="Trebuchet MS" panose="020B0603020202020204" pitchFamily="34" charset="0"/>
                <a:ea typeface="Calibri" panose="020F0502020204030204" pitchFamily="34" charset="0"/>
                <a:cs typeface="Times New Roman" panose="02020603050405020304" pitchFamily="18" charset="0"/>
              </a:rPr>
              <a:t>urma</a:t>
            </a:r>
            <a:r>
              <a:rPr lang="fr-FR" sz="1800" b="1" i="1" dirty="0">
                <a:effectLst/>
                <a:latin typeface="Trebuchet MS" panose="020B0603020202020204" pitchFamily="34" charset="0"/>
                <a:ea typeface="Calibri" panose="020F0502020204030204" pitchFamily="34" charset="0"/>
                <a:cs typeface="Times New Roman" panose="02020603050405020304" pitchFamily="18" charset="0"/>
              </a:rPr>
              <a:t> </a:t>
            </a:r>
            <a:r>
              <a:rPr lang="fr-FR" sz="1800" b="1" i="1" dirty="0" err="1">
                <a:effectLst/>
                <a:latin typeface="Trebuchet MS" panose="020B0603020202020204" pitchFamily="34" charset="0"/>
                <a:ea typeface="Calibri" panose="020F0502020204030204" pitchFamily="34" charset="0"/>
                <a:cs typeface="Times New Roman" panose="02020603050405020304" pitchFamily="18" charset="0"/>
              </a:rPr>
              <a:t>decorticării</a:t>
            </a:r>
            <a:r>
              <a:rPr lang="fr-FR" sz="1800" b="1" i="1" dirty="0">
                <a:effectLst/>
                <a:latin typeface="Trebuchet MS" panose="020B0603020202020204" pitchFamily="34" charset="0"/>
                <a:ea typeface="Calibri" panose="020F0502020204030204" pitchFamily="34" charset="0"/>
                <a:cs typeface="Times New Roman" panose="02020603050405020304" pitchFamily="18" charset="0"/>
              </a:rPr>
              <a:t> </a:t>
            </a:r>
            <a:r>
              <a:rPr lang="fr-FR" sz="1800" b="1" i="1" dirty="0" err="1">
                <a:effectLst/>
                <a:latin typeface="Trebuchet MS" panose="020B0603020202020204" pitchFamily="34" charset="0"/>
                <a:ea typeface="Calibri" panose="020F0502020204030204" pitchFamily="34" charset="0"/>
                <a:cs typeface="Times New Roman" panose="02020603050405020304" pitchFamily="18" charset="0"/>
              </a:rPr>
              <a:t>și</a:t>
            </a:r>
            <a:r>
              <a:rPr lang="fr-FR" sz="1800" b="1" i="1" dirty="0">
                <a:effectLst/>
                <a:latin typeface="Trebuchet MS" panose="020B0603020202020204" pitchFamily="34" charset="0"/>
                <a:ea typeface="Calibri" panose="020F0502020204030204" pitchFamily="34" charset="0"/>
                <a:cs typeface="Times New Roman" panose="02020603050405020304" pitchFamily="18" charset="0"/>
              </a:rPr>
              <a:t> a </a:t>
            </a:r>
            <a:r>
              <a:rPr lang="fr-FR" sz="1800" b="1" i="1" dirty="0" err="1">
                <a:effectLst/>
                <a:latin typeface="Trebuchet MS" panose="020B0603020202020204" pitchFamily="34" charset="0"/>
                <a:ea typeface="Calibri" panose="020F0502020204030204" pitchFamily="34" charset="0"/>
                <a:cs typeface="Times New Roman" panose="02020603050405020304" pitchFamily="18" charset="0"/>
              </a:rPr>
              <a:t>turtelor</a:t>
            </a:r>
            <a:r>
              <a:rPr lang="fr-FR" sz="1800" b="1" i="1" dirty="0">
                <a:effectLst/>
                <a:latin typeface="Trebuchet MS" panose="020B0603020202020204" pitchFamily="34" charset="0"/>
                <a:ea typeface="Calibri" panose="020F0502020204030204" pitchFamily="34" charset="0"/>
                <a:cs typeface="Times New Roman" panose="02020603050405020304" pitchFamily="18" charset="0"/>
              </a:rPr>
              <a:t> </a:t>
            </a:r>
            <a:r>
              <a:rPr lang="fr-FR" sz="1800" b="1" i="1" dirty="0" err="1">
                <a:effectLst/>
                <a:latin typeface="Trebuchet MS" panose="020B0603020202020204" pitchFamily="34" charset="0"/>
                <a:ea typeface="Calibri" panose="020F0502020204030204" pitchFamily="34" charset="0"/>
                <a:cs typeface="Times New Roman" panose="02020603050405020304" pitchFamily="18" charset="0"/>
              </a:rPr>
              <a:t>obținute</a:t>
            </a:r>
            <a:r>
              <a:rPr lang="fr-FR" sz="1800" b="1" i="1" dirty="0">
                <a:effectLst/>
                <a:latin typeface="Trebuchet MS" panose="020B0603020202020204" pitchFamily="34" charset="0"/>
                <a:ea typeface="Calibri" panose="020F0502020204030204" pitchFamily="34" charset="0"/>
                <a:cs typeface="Times New Roman" panose="02020603050405020304" pitchFamily="18" charset="0"/>
              </a:rPr>
              <a:t> </a:t>
            </a:r>
            <a:r>
              <a:rPr lang="fr-FR" sz="1800" b="1" i="1" dirty="0" err="1">
                <a:effectLst/>
                <a:latin typeface="Trebuchet MS" panose="020B0603020202020204" pitchFamily="34" charset="0"/>
                <a:ea typeface="Calibri" panose="020F0502020204030204" pitchFamily="34" charset="0"/>
                <a:cs typeface="Times New Roman" panose="02020603050405020304" pitchFamily="18" charset="0"/>
              </a:rPr>
              <a:t>prin</a:t>
            </a:r>
            <a:r>
              <a:rPr lang="fr-FR" sz="1800" b="1" i="1" dirty="0">
                <a:effectLst/>
                <a:latin typeface="Trebuchet MS" panose="020B0603020202020204" pitchFamily="34" charset="0"/>
                <a:ea typeface="Calibri" panose="020F0502020204030204" pitchFamily="34" charset="0"/>
                <a:cs typeface="Times New Roman" panose="02020603050405020304" pitchFamily="18" charset="0"/>
              </a:rPr>
              <a:t> </a:t>
            </a:r>
            <a:r>
              <a:rPr lang="fr-FR" sz="1800" b="1" i="1" dirty="0" err="1">
                <a:effectLst/>
                <a:latin typeface="Trebuchet MS" panose="020B0603020202020204" pitchFamily="34" charset="0"/>
                <a:ea typeface="Calibri" panose="020F0502020204030204" pitchFamily="34" charset="0"/>
                <a:cs typeface="Times New Roman" panose="02020603050405020304" pitchFamily="18" charset="0"/>
              </a:rPr>
              <a:t>presarea</a:t>
            </a:r>
            <a:r>
              <a:rPr lang="fr-FR" sz="1800" b="1" i="1" dirty="0">
                <a:effectLst/>
                <a:latin typeface="Trebuchet MS" panose="020B0603020202020204" pitchFamily="34" charset="0"/>
                <a:ea typeface="Calibri" panose="020F0502020204030204" pitchFamily="34" charset="0"/>
                <a:cs typeface="Times New Roman" panose="02020603050405020304" pitchFamily="18" charset="0"/>
              </a:rPr>
              <a:t> la </a:t>
            </a:r>
            <a:r>
              <a:rPr lang="fr-FR" sz="1800" b="1" i="1" dirty="0" err="1">
                <a:effectLst/>
                <a:latin typeface="Trebuchet MS" panose="020B0603020202020204" pitchFamily="34" charset="0"/>
                <a:ea typeface="Calibri" panose="020F0502020204030204" pitchFamily="34" charset="0"/>
                <a:cs typeface="Times New Roman" panose="02020603050405020304" pitchFamily="18" charset="0"/>
              </a:rPr>
              <a:t>rece</a:t>
            </a:r>
            <a:r>
              <a:rPr lang="fr-FR" sz="1800" b="1" i="1" dirty="0">
                <a:effectLst/>
                <a:latin typeface="Trebuchet MS" panose="020B0603020202020204" pitchFamily="34" charset="0"/>
                <a:ea typeface="Calibri" panose="020F0502020204030204" pitchFamily="34" charset="0"/>
                <a:cs typeface="Times New Roman" panose="02020603050405020304" pitchFamily="18" charset="0"/>
              </a:rPr>
              <a:t> a </a:t>
            </a:r>
            <a:r>
              <a:rPr lang="fr-FR" sz="1800" b="1" i="1" dirty="0" err="1">
                <a:effectLst/>
                <a:latin typeface="Trebuchet MS" panose="020B0603020202020204" pitchFamily="34" charset="0"/>
                <a:ea typeface="Calibri" panose="020F0502020204030204" pitchFamily="34" charset="0"/>
                <a:cs typeface="Times New Roman" panose="02020603050405020304" pitchFamily="18" charset="0"/>
              </a:rPr>
              <a:t>semințelor</a:t>
            </a:r>
            <a:r>
              <a:rPr lang="fr-FR" sz="1800" b="1" i="1" dirty="0">
                <a:effectLst/>
                <a:latin typeface="Trebuchet MS" panose="020B0603020202020204" pitchFamily="34" charset="0"/>
                <a:ea typeface="Calibri" panose="020F0502020204030204" pitchFamily="34" charset="0"/>
                <a:cs typeface="Times New Roman" panose="02020603050405020304" pitchFamily="18" charset="0"/>
              </a:rPr>
              <a:t> de </a:t>
            </a:r>
            <a:r>
              <a:rPr lang="fr-FR" sz="1800" b="1" i="1" dirty="0" err="1">
                <a:effectLst/>
                <a:latin typeface="Trebuchet MS" panose="020B0603020202020204" pitchFamily="34" charset="0"/>
                <a:ea typeface="Calibri" panose="020F0502020204030204" pitchFamily="34" charset="0"/>
                <a:cs typeface="Times New Roman" panose="02020603050405020304" pitchFamily="18" charset="0"/>
              </a:rPr>
              <a:t>cânepă</a:t>
            </a:r>
            <a:r>
              <a:rPr lang="fr-FR" sz="1800" dirty="0">
                <a:effectLst/>
                <a:latin typeface="Trebuchet MS" panose="020B0603020202020204" pitchFamily="34" charset="0"/>
                <a:ea typeface="Calibri" panose="020F0502020204030204" pitchFamily="34" charset="0"/>
                <a:cs typeface="Times New Roman" panose="02020603050405020304" pitchFamily="18" charset="0"/>
              </a:rPr>
              <a:t> </a:t>
            </a:r>
            <a:r>
              <a:rPr lang="fr-FR" sz="1800" dirty="0" err="1">
                <a:effectLst/>
                <a:latin typeface="Trebuchet MS" panose="020B0603020202020204" pitchFamily="34" charset="0"/>
                <a:ea typeface="Calibri" panose="020F0502020204030204" pitchFamily="34" charset="0"/>
                <a:cs typeface="Times New Roman" panose="02020603050405020304" pitchFamily="18" charset="0"/>
              </a:rPr>
              <a:t>și</a:t>
            </a:r>
            <a:r>
              <a:rPr lang="fr-FR" sz="1800" dirty="0">
                <a:effectLst/>
                <a:latin typeface="Trebuchet MS" panose="020B0603020202020204" pitchFamily="34" charset="0"/>
                <a:ea typeface="Calibri" panose="020F0502020204030204" pitchFamily="34" charset="0"/>
                <a:cs typeface="Times New Roman" panose="02020603050405020304" pitchFamily="18" charset="0"/>
              </a:rPr>
              <a:t> </a:t>
            </a:r>
            <a:r>
              <a:rPr lang="fr-FR" sz="1800" b="1" dirty="0" err="1">
                <a:effectLst/>
                <a:latin typeface="Trebuchet MS" panose="020B0603020202020204" pitchFamily="34" charset="0"/>
                <a:ea typeface="Calibri" panose="020F0502020204030204" pitchFamily="34" charset="0"/>
                <a:cs typeface="Times New Roman" panose="02020603050405020304" pitchFamily="18" charset="0"/>
              </a:rPr>
              <a:t>Activitatea</a:t>
            </a:r>
            <a:r>
              <a:rPr lang="fr-FR" sz="1800" b="1" dirty="0">
                <a:effectLst/>
                <a:latin typeface="Trebuchet MS" panose="020B0603020202020204" pitchFamily="34" charset="0"/>
                <a:ea typeface="Calibri" panose="020F0502020204030204" pitchFamily="34" charset="0"/>
                <a:cs typeface="Times New Roman" panose="02020603050405020304" pitchFamily="18" charset="0"/>
              </a:rPr>
              <a:t> IV.2.</a:t>
            </a:r>
            <a:r>
              <a:rPr lang="fr-FR" sz="1800" dirty="0">
                <a:effectLst/>
                <a:latin typeface="Trebuchet MS" panose="020B0603020202020204" pitchFamily="34" charset="0"/>
                <a:ea typeface="Calibri" panose="020F0502020204030204" pitchFamily="34" charset="0"/>
                <a:cs typeface="Times New Roman" panose="02020603050405020304" pitchFamily="18" charset="0"/>
              </a:rPr>
              <a:t> </a:t>
            </a:r>
            <a:r>
              <a:rPr lang="fr-FR" sz="1800" b="1" i="1" dirty="0" err="1">
                <a:effectLst/>
                <a:latin typeface="Trebuchet MS" panose="020B0603020202020204" pitchFamily="34" charset="0"/>
                <a:ea typeface="Calibri" panose="020F0502020204030204" pitchFamily="34" charset="0"/>
                <a:cs typeface="Times New Roman" panose="02020603050405020304" pitchFamily="18" charset="0"/>
              </a:rPr>
              <a:t>Selectarea</a:t>
            </a:r>
            <a:r>
              <a:rPr lang="fr-FR" sz="1800" b="1" i="1" dirty="0">
                <a:effectLst/>
                <a:latin typeface="Trebuchet MS" panose="020B0603020202020204" pitchFamily="34" charset="0"/>
                <a:ea typeface="Calibri" panose="020F0502020204030204" pitchFamily="34" charset="0"/>
                <a:cs typeface="Times New Roman" panose="02020603050405020304" pitchFamily="18" charset="0"/>
              </a:rPr>
              <a:t> </a:t>
            </a:r>
            <a:r>
              <a:rPr lang="fr-FR" sz="1800" b="1" i="1" dirty="0" err="1">
                <a:effectLst/>
                <a:latin typeface="Trebuchet MS" panose="020B0603020202020204" pitchFamily="34" charset="0"/>
                <a:ea typeface="Calibri" panose="020F0502020204030204" pitchFamily="34" charset="0"/>
                <a:cs typeface="Times New Roman" panose="02020603050405020304" pitchFamily="18" charset="0"/>
              </a:rPr>
              <a:t>și</a:t>
            </a:r>
            <a:r>
              <a:rPr lang="fr-FR" sz="1800" b="1" i="1" dirty="0">
                <a:effectLst/>
                <a:latin typeface="Trebuchet MS" panose="020B0603020202020204" pitchFamily="34" charset="0"/>
                <a:ea typeface="Calibri" panose="020F0502020204030204" pitchFamily="34" charset="0"/>
                <a:cs typeface="Times New Roman" panose="02020603050405020304" pitchFamily="18" charset="0"/>
              </a:rPr>
              <a:t> </a:t>
            </a:r>
            <a:r>
              <a:rPr lang="fr-FR" sz="1800" b="1" i="1" dirty="0" err="1">
                <a:effectLst/>
                <a:latin typeface="Trebuchet MS" panose="020B0603020202020204" pitchFamily="34" charset="0"/>
                <a:ea typeface="Calibri" panose="020F0502020204030204" pitchFamily="34" charset="0"/>
                <a:cs typeface="Times New Roman" panose="02020603050405020304" pitchFamily="18" charset="0"/>
              </a:rPr>
              <a:t>caracterizarea</a:t>
            </a:r>
            <a:r>
              <a:rPr lang="fr-FR" sz="1800" b="1" i="1" dirty="0">
                <a:effectLst/>
                <a:latin typeface="Trebuchet MS" panose="020B0603020202020204" pitchFamily="34" charset="0"/>
                <a:ea typeface="Calibri" panose="020F0502020204030204" pitchFamily="34" charset="0"/>
                <a:cs typeface="Times New Roman" panose="02020603050405020304" pitchFamily="18" charset="0"/>
              </a:rPr>
              <a:t> </a:t>
            </a:r>
            <a:r>
              <a:rPr lang="fr-FR" sz="1800" b="1" i="1" dirty="0" err="1">
                <a:effectLst/>
                <a:latin typeface="Trebuchet MS" panose="020B0603020202020204" pitchFamily="34" charset="0"/>
                <a:ea typeface="Calibri" panose="020F0502020204030204" pitchFamily="34" charset="0"/>
                <a:cs typeface="Times New Roman" panose="02020603050405020304" pitchFamily="18" charset="0"/>
              </a:rPr>
              <a:t>ingredientelor</a:t>
            </a:r>
            <a:r>
              <a:rPr lang="fr-FR" sz="1800" b="1" i="1" dirty="0">
                <a:effectLst/>
                <a:latin typeface="Trebuchet MS" panose="020B0603020202020204" pitchFamily="34" charset="0"/>
                <a:ea typeface="Calibri" panose="020F0502020204030204" pitchFamily="34" charset="0"/>
                <a:cs typeface="Times New Roman" panose="02020603050405020304" pitchFamily="18" charset="0"/>
              </a:rPr>
              <a:t> </a:t>
            </a:r>
            <a:r>
              <a:rPr lang="fr-FR" sz="1800" b="1" i="1" dirty="0" err="1">
                <a:effectLst/>
                <a:latin typeface="Trebuchet MS" panose="020B0603020202020204" pitchFamily="34" charset="0"/>
                <a:ea typeface="Calibri" panose="020F0502020204030204" pitchFamily="34" charset="0"/>
                <a:cs typeface="Times New Roman" panose="02020603050405020304" pitchFamily="18" charset="0"/>
              </a:rPr>
              <a:t>cu</a:t>
            </a:r>
            <a:r>
              <a:rPr lang="fr-FR" sz="1800" b="1" i="1" dirty="0">
                <a:effectLst/>
                <a:latin typeface="Trebuchet MS" panose="020B0603020202020204" pitchFamily="34" charset="0"/>
                <a:ea typeface="Calibri" panose="020F0502020204030204" pitchFamily="34" charset="0"/>
                <a:cs typeface="Times New Roman" panose="02020603050405020304" pitchFamily="18" charset="0"/>
              </a:rPr>
              <a:t> </a:t>
            </a:r>
            <a:r>
              <a:rPr lang="fr-FR" sz="1800" b="1" i="1" dirty="0" err="1">
                <a:effectLst/>
                <a:latin typeface="Trebuchet MS" panose="020B0603020202020204" pitchFamily="34" charset="0"/>
                <a:ea typeface="Calibri" panose="020F0502020204030204" pitchFamily="34" charset="0"/>
                <a:cs typeface="Times New Roman" panose="02020603050405020304" pitchFamily="18" charset="0"/>
              </a:rPr>
              <a:t>valoare</a:t>
            </a:r>
            <a:r>
              <a:rPr lang="fr-FR" sz="1800" b="1" i="1" dirty="0">
                <a:effectLst/>
                <a:latin typeface="Trebuchet MS" panose="020B0603020202020204" pitchFamily="34" charset="0"/>
                <a:ea typeface="Calibri" panose="020F0502020204030204" pitchFamily="34" charset="0"/>
                <a:cs typeface="Times New Roman" panose="02020603050405020304" pitchFamily="18" charset="0"/>
              </a:rPr>
              <a:t> </a:t>
            </a:r>
            <a:r>
              <a:rPr lang="fr-FR" sz="1800" b="1" i="1" dirty="0" err="1">
                <a:effectLst/>
                <a:latin typeface="Trebuchet MS" panose="020B0603020202020204" pitchFamily="34" charset="0"/>
                <a:ea typeface="Calibri" panose="020F0502020204030204" pitchFamily="34" charset="0"/>
                <a:cs typeface="Times New Roman" panose="02020603050405020304" pitchFamily="18" charset="0"/>
              </a:rPr>
              <a:t>adăugată</a:t>
            </a:r>
            <a:r>
              <a:rPr lang="fr-FR" sz="1800" b="1" i="1" dirty="0">
                <a:effectLst/>
                <a:latin typeface="Trebuchet MS" panose="020B0603020202020204" pitchFamily="34" charset="0"/>
                <a:ea typeface="Calibri" panose="020F0502020204030204" pitchFamily="34" charset="0"/>
                <a:cs typeface="Times New Roman" panose="02020603050405020304" pitchFamily="18" charset="0"/>
              </a:rPr>
              <a:t> </a:t>
            </a:r>
            <a:r>
              <a:rPr lang="fr-FR" sz="1800" b="1" i="1" dirty="0" err="1">
                <a:effectLst/>
                <a:latin typeface="Trebuchet MS" panose="020B0603020202020204" pitchFamily="34" charset="0"/>
                <a:ea typeface="Calibri" panose="020F0502020204030204" pitchFamily="34" charset="0"/>
                <a:cs typeface="Times New Roman" panose="02020603050405020304" pitchFamily="18" charset="0"/>
              </a:rPr>
              <a:t>ridicată</a:t>
            </a:r>
            <a:r>
              <a:rPr lang="fr-FR" sz="1800" b="1" i="1" dirty="0">
                <a:effectLst/>
                <a:latin typeface="Trebuchet MS" panose="020B0603020202020204" pitchFamily="34" charset="0"/>
                <a:ea typeface="Calibri" panose="020F0502020204030204" pitchFamily="34" charset="0"/>
                <a:cs typeface="Times New Roman" panose="02020603050405020304" pitchFamily="18" charset="0"/>
              </a:rPr>
              <a:t> </a:t>
            </a:r>
            <a:r>
              <a:rPr lang="fr-FR" sz="1800" b="1" i="1" dirty="0" err="1">
                <a:effectLst/>
                <a:latin typeface="Trebuchet MS" panose="020B0603020202020204" pitchFamily="34" charset="0"/>
                <a:ea typeface="Calibri" panose="020F0502020204030204" pitchFamily="34" charset="0"/>
                <a:cs typeface="Times New Roman" panose="02020603050405020304" pitchFamily="18" charset="0"/>
              </a:rPr>
              <a:t>obținute</a:t>
            </a:r>
            <a:r>
              <a:rPr lang="fr-FR" sz="1800" b="1" i="1" dirty="0">
                <a:effectLst/>
                <a:latin typeface="Trebuchet MS" panose="020B0603020202020204" pitchFamily="34" charset="0"/>
                <a:ea typeface="Calibri" panose="020F0502020204030204" pitchFamily="34" charset="0"/>
                <a:cs typeface="Times New Roman" panose="02020603050405020304" pitchFamily="18" charset="0"/>
              </a:rPr>
              <a:t> </a:t>
            </a:r>
            <a:r>
              <a:rPr lang="fr-FR" sz="1800" b="1" i="1" dirty="0" err="1">
                <a:effectLst/>
                <a:latin typeface="Trebuchet MS" panose="020B0603020202020204" pitchFamily="34" charset="0"/>
                <a:ea typeface="Calibri" panose="020F0502020204030204" pitchFamily="34" charset="0"/>
                <a:cs typeface="Times New Roman" panose="02020603050405020304" pitchFamily="18" charset="0"/>
              </a:rPr>
              <a:t>din</a:t>
            </a:r>
            <a:r>
              <a:rPr lang="fr-FR" sz="1800" b="1" i="1" dirty="0">
                <a:effectLst/>
                <a:latin typeface="Trebuchet MS" panose="020B0603020202020204" pitchFamily="34" charset="0"/>
                <a:ea typeface="Calibri" panose="020F0502020204030204" pitchFamily="34" charset="0"/>
                <a:cs typeface="Times New Roman" panose="02020603050405020304" pitchFamily="18" charset="0"/>
              </a:rPr>
              <a:t> </a:t>
            </a:r>
            <a:r>
              <a:rPr lang="fr-FR" sz="1800" b="1" i="1" dirty="0" err="1">
                <a:effectLst/>
                <a:latin typeface="Trebuchet MS" panose="020B0603020202020204" pitchFamily="34" charset="0"/>
                <a:ea typeface="Calibri" panose="020F0502020204030204" pitchFamily="34" charset="0"/>
                <a:cs typeface="Times New Roman" panose="02020603050405020304" pitchFamily="18" charset="0"/>
              </a:rPr>
              <a:t>prelucrarea</a:t>
            </a:r>
            <a:r>
              <a:rPr lang="fr-FR" sz="1800" b="1" i="1" dirty="0">
                <a:effectLst/>
                <a:latin typeface="Trebuchet MS" panose="020B0603020202020204" pitchFamily="34" charset="0"/>
                <a:ea typeface="Calibri" panose="020F0502020204030204" pitchFamily="34" charset="0"/>
                <a:cs typeface="Times New Roman" panose="02020603050405020304" pitchFamily="18" charset="0"/>
              </a:rPr>
              <a:t> </a:t>
            </a:r>
            <a:r>
              <a:rPr lang="fr-FR" sz="1800" b="1" i="1" dirty="0" err="1">
                <a:effectLst/>
                <a:latin typeface="Trebuchet MS" panose="020B0603020202020204" pitchFamily="34" charset="0"/>
                <a:ea typeface="Calibri" panose="020F0502020204030204" pitchFamily="34" charset="0"/>
                <a:cs typeface="Times New Roman" panose="02020603050405020304" pitchFamily="18" charset="0"/>
              </a:rPr>
              <a:t>deșeurilor</a:t>
            </a:r>
            <a:r>
              <a:rPr lang="fr-FR" sz="1800" b="1" i="1" dirty="0">
                <a:effectLst/>
                <a:latin typeface="Trebuchet MS" panose="020B0603020202020204" pitchFamily="34" charset="0"/>
                <a:ea typeface="Calibri" panose="020F0502020204030204" pitchFamily="34" charset="0"/>
                <a:cs typeface="Times New Roman" panose="02020603050405020304" pitchFamily="18" charset="0"/>
              </a:rPr>
              <a:t> de </a:t>
            </a:r>
            <a:r>
              <a:rPr lang="fr-FR" sz="1800" b="1" i="1" dirty="0" err="1">
                <a:effectLst/>
                <a:latin typeface="Trebuchet MS" panose="020B0603020202020204" pitchFamily="34" charset="0"/>
                <a:ea typeface="Calibri" panose="020F0502020204030204" pitchFamily="34" charset="0"/>
                <a:cs typeface="Times New Roman" panose="02020603050405020304" pitchFamily="18" charset="0"/>
              </a:rPr>
              <a:t>cânepă</a:t>
            </a:r>
            <a:r>
              <a:rPr lang="fr-FR" sz="1800" b="1" i="1" dirty="0">
                <a:effectLst/>
                <a:latin typeface="Trebuchet MS" panose="020B0603020202020204" pitchFamily="34" charset="0"/>
                <a:ea typeface="Calibri" panose="020F0502020204030204" pitchFamily="34" charset="0"/>
                <a:cs typeface="Times New Roman" panose="02020603050405020304" pitchFamily="18" charset="0"/>
              </a:rPr>
              <a:t>, care </a:t>
            </a:r>
            <a:r>
              <a:rPr lang="fr-FR" sz="1800" b="1" i="1" dirty="0" err="1">
                <a:effectLst/>
                <a:latin typeface="Trebuchet MS" panose="020B0603020202020204" pitchFamily="34" charset="0"/>
                <a:ea typeface="Calibri" panose="020F0502020204030204" pitchFamily="34" charset="0"/>
                <a:cs typeface="Times New Roman" panose="02020603050405020304" pitchFamily="18" charset="0"/>
              </a:rPr>
              <a:t>prezintă</a:t>
            </a:r>
            <a:r>
              <a:rPr lang="fr-FR" sz="1800" b="1" i="1" dirty="0">
                <a:effectLst/>
                <a:latin typeface="Trebuchet MS" panose="020B0603020202020204" pitchFamily="34" charset="0"/>
                <a:ea typeface="Calibri" panose="020F0502020204030204" pitchFamily="34" charset="0"/>
                <a:cs typeface="Times New Roman" panose="02020603050405020304" pitchFamily="18" charset="0"/>
              </a:rPr>
              <a:t> </a:t>
            </a:r>
            <a:r>
              <a:rPr lang="fr-FR" sz="1800" b="1" i="1" dirty="0" err="1">
                <a:effectLst/>
                <a:latin typeface="Trebuchet MS" panose="020B0603020202020204" pitchFamily="34" charset="0"/>
                <a:ea typeface="Calibri" panose="020F0502020204030204" pitchFamily="34" charset="0"/>
                <a:cs typeface="Times New Roman" panose="02020603050405020304" pitchFamily="18" charset="0"/>
              </a:rPr>
              <a:t>potențial</a:t>
            </a:r>
            <a:r>
              <a:rPr lang="fr-FR" sz="1800" b="1" i="1" dirty="0">
                <a:effectLst/>
                <a:latin typeface="Trebuchet MS" panose="020B0603020202020204" pitchFamily="34" charset="0"/>
                <a:ea typeface="Calibri" panose="020F0502020204030204" pitchFamily="34" charset="0"/>
                <a:cs typeface="Times New Roman" panose="02020603050405020304" pitchFamily="18" charset="0"/>
              </a:rPr>
              <a:t> de </a:t>
            </a:r>
            <a:r>
              <a:rPr lang="fr-FR" sz="1800" b="1" i="1" dirty="0" err="1">
                <a:effectLst/>
                <a:latin typeface="Trebuchet MS" panose="020B0603020202020204" pitchFamily="34" charset="0"/>
                <a:ea typeface="Calibri" panose="020F0502020204030204" pitchFamily="34" charset="0"/>
                <a:cs typeface="Times New Roman" panose="02020603050405020304" pitchFamily="18" charset="0"/>
              </a:rPr>
              <a:t>utilizare</a:t>
            </a:r>
            <a:r>
              <a:rPr lang="fr-FR" sz="1800" b="1" i="1" dirty="0">
                <a:effectLst/>
                <a:latin typeface="Trebuchet MS" panose="020B0603020202020204" pitchFamily="34" charset="0"/>
                <a:ea typeface="Calibri" panose="020F0502020204030204" pitchFamily="34" charset="0"/>
                <a:cs typeface="Times New Roman" panose="02020603050405020304" pitchFamily="18" charset="0"/>
              </a:rPr>
              <a:t> (</a:t>
            </a:r>
            <a:r>
              <a:rPr lang="fr-FR" sz="1800" b="1" i="1" dirty="0" err="1">
                <a:effectLst/>
                <a:latin typeface="Trebuchet MS" panose="020B0603020202020204" pitchFamily="34" charset="0"/>
                <a:ea typeface="Calibri" panose="020F0502020204030204" pitchFamily="34" charset="0"/>
                <a:cs typeface="Times New Roman" panose="02020603050405020304" pitchFamily="18" charset="0"/>
              </a:rPr>
              <a:t>consum</a:t>
            </a:r>
            <a:r>
              <a:rPr lang="fr-FR" sz="1800" b="1" i="1" dirty="0">
                <a:effectLst/>
                <a:latin typeface="Trebuchet MS" panose="020B0603020202020204" pitchFamily="34" charset="0"/>
                <a:ea typeface="Calibri" panose="020F0502020204030204" pitchFamily="34" charset="0"/>
                <a:cs typeface="Times New Roman" panose="02020603050405020304" pitchFamily="18" charset="0"/>
              </a:rPr>
              <a:t> </a:t>
            </a:r>
            <a:r>
              <a:rPr lang="fr-FR" sz="1800" b="1" i="1" dirty="0" err="1">
                <a:effectLst/>
                <a:latin typeface="Trebuchet MS" panose="020B0603020202020204" pitchFamily="34" charset="0"/>
                <a:ea typeface="Calibri" panose="020F0502020204030204" pitchFamily="34" charset="0"/>
                <a:cs typeface="Times New Roman" panose="02020603050405020304" pitchFamily="18" charset="0"/>
              </a:rPr>
              <a:t>uman-sursă</a:t>
            </a:r>
            <a:r>
              <a:rPr lang="fr-FR" sz="1800" b="1" i="1" dirty="0">
                <a:effectLst/>
                <a:latin typeface="Trebuchet MS" panose="020B0603020202020204" pitchFamily="34" charset="0"/>
                <a:ea typeface="Calibri" panose="020F0502020204030204" pitchFamily="34" charset="0"/>
                <a:cs typeface="Times New Roman" panose="02020603050405020304" pitchFamily="18" charset="0"/>
              </a:rPr>
              <a:t> de fibre </a:t>
            </a:r>
            <a:r>
              <a:rPr lang="fr-FR" sz="1800" b="1" i="1" dirty="0" err="1">
                <a:effectLst/>
                <a:latin typeface="Trebuchet MS" panose="020B0603020202020204" pitchFamily="34" charset="0"/>
                <a:ea typeface="Calibri" panose="020F0502020204030204" pitchFamily="34" charset="0"/>
                <a:cs typeface="Times New Roman" panose="02020603050405020304" pitchFamily="18" charset="0"/>
              </a:rPr>
              <a:t>și</a:t>
            </a:r>
            <a:r>
              <a:rPr lang="fr-FR" sz="1800" b="1" i="1" dirty="0">
                <a:effectLst/>
                <a:latin typeface="Trebuchet MS" panose="020B0603020202020204" pitchFamily="34" charset="0"/>
                <a:ea typeface="Calibri" panose="020F0502020204030204" pitchFamily="34" charset="0"/>
                <a:cs typeface="Times New Roman" panose="02020603050405020304" pitchFamily="18" charset="0"/>
              </a:rPr>
              <a:t>/</a:t>
            </a:r>
            <a:r>
              <a:rPr lang="fr-FR" sz="1800" b="1" i="1" dirty="0" err="1">
                <a:effectLst/>
                <a:latin typeface="Trebuchet MS" panose="020B0603020202020204" pitchFamily="34" charset="0"/>
                <a:ea typeface="Calibri" panose="020F0502020204030204" pitchFamily="34" charset="0"/>
                <a:cs typeface="Times New Roman" panose="02020603050405020304" pitchFamily="18" charset="0"/>
              </a:rPr>
              <a:t>sau</a:t>
            </a:r>
            <a:r>
              <a:rPr lang="fr-FR" sz="1800" b="1" i="1" dirty="0">
                <a:effectLst/>
                <a:latin typeface="Trebuchet MS" panose="020B0603020202020204" pitchFamily="34" charset="0"/>
                <a:ea typeface="Calibri" panose="020F0502020204030204" pitchFamily="34" charset="0"/>
                <a:cs typeface="Times New Roman" panose="02020603050405020304" pitchFamily="18" charset="0"/>
              </a:rPr>
              <a:t> </a:t>
            </a:r>
            <a:r>
              <a:rPr lang="fr-FR" sz="1800" b="1" i="1" dirty="0" err="1">
                <a:effectLst/>
                <a:latin typeface="Trebuchet MS" panose="020B0603020202020204" pitchFamily="34" charset="0"/>
                <a:ea typeface="Calibri" panose="020F0502020204030204" pitchFamily="34" charset="0"/>
                <a:cs typeface="Times New Roman" panose="02020603050405020304" pitchFamily="18" charset="0"/>
              </a:rPr>
              <a:t>veterinar-furaje</a:t>
            </a:r>
            <a:r>
              <a:rPr lang="fr-FR" sz="1800" b="1" i="1" dirty="0">
                <a:effectLst/>
                <a:latin typeface="Trebuchet MS" panose="020B0603020202020204" pitchFamily="34" charset="0"/>
                <a:ea typeface="Calibri" panose="020F0502020204030204" pitchFamily="34" charset="0"/>
                <a:cs typeface="Times New Roman" panose="02020603050405020304" pitchFamily="18" charset="0"/>
              </a:rPr>
              <a:t>)</a:t>
            </a:r>
            <a:r>
              <a:rPr lang="fr-FR" sz="1800" dirty="0">
                <a:effectLst/>
                <a:latin typeface="Trebuchet MS" panose="020B0603020202020204" pitchFamily="34" charset="0"/>
                <a:ea typeface="Calibri" panose="020F0502020204030204" pitchFamily="34" charset="0"/>
                <a:cs typeface="Times New Roman" panose="02020603050405020304" pitchFamily="18" charset="0"/>
              </a:rPr>
              <a:t>, care au </a:t>
            </a:r>
            <a:r>
              <a:rPr lang="fr-FR" sz="1800" dirty="0" err="1">
                <a:effectLst/>
                <a:latin typeface="Trebuchet MS" panose="020B0603020202020204" pitchFamily="34" charset="0"/>
                <a:ea typeface="Calibri" panose="020F0502020204030204" pitchFamily="34" charset="0"/>
                <a:cs typeface="Times New Roman" panose="02020603050405020304" pitchFamily="18" charset="0"/>
              </a:rPr>
              <a:t>termen</a:t>
            </a:r>
            <a:r>
              <a:rPr lang="fr-FR" sz="1800" dirty="0">
                <a:effectLst/>
                <a:latin typeface="Trebuchet MS" panose="020B0603020202020204" pitchFamily="34" charset="0"/>
                <a:ea typeface="Calibri" panose="020F0502020204030204" pitchFamily="34" charset="0"/>
                <a:cs typeface="Times New Roman" panose="02020603050405020304" pitchFamily="18" charset="0"/>
              </a:rPr>
              <a:t> de </a:t>
            </a:r>
            <a:r>
              <a:rPr lang="fr-FR" sz="1800" dirty="0" err="1">
                <a:effectLst/>
                <a:latin typeface="Trebuchet MS" panose="020B0603020202020204" pitchFamily="34" charset="0"/>
                <a:ea typeface="Calibri" panose="020F0502020204030204" pitchFamily="34" charset="0"/>
                <a:cs typeface="Times New Roman" panose="02020603050405020304" pitchFamily="18" charset="0"/>
              </a:rPr>
              <a:t>predare</a:t>
            </a:r>
            <a:r>
              <a:rPr lang="fr-FR" sz="1800" dirty="0">
                <a:effectLst/>
                <a:latin typeface="Trebuchet MS" panose="020B0603020202020204" pitchFamily="34" charset="0"/>
                <a:ea typeface="Calibri" panose="020F0502020204030204" pitchFamily="34" charset="0"/>
                <a:cs typeface="Times New Roman" panose="02020603050405020304" pitchFamily="18" charset="0"/>
              </a:rPr>
              <a:t> </a:t>
            </a:r>
            <a:r>
              <a:rPr lang="fr-FR" sz="1800" dirty="0" err="1">
                <a:effectLst/>
                <a:latin typeface="Trebuchet MS" panose="020B0603020202020204" pitchFamily="34" charset="0"/>
                <a:ea typeface="Calibri" panose="020F0502020204030204" pitchFamily="34" charset="0"/>
                <a:cs typeface="Times New Roman" panose="02020603050405020304" pitchFamily="18" charset="0"/>
              </a:rPr>
              <a:t>anul</a:t>
            </a:r>
            <a:r>
              <a:rPr lang="fr-FR" sz="1800" dirty="0">
                <a:effectLst/>
                <a:latin typeface="Trebuchet MS" panose="020B0603020202020204" pitchFamily="34" charset="0"/>
                <a:ea typeface="Calibri" panose="020F0502020204030204" pitchFamily="34" charset="0"/>
                <a:cs typeface="Times New Roman" panose="02020603050405020304" pitchFamily="18" charset="0"/>
              </a:rPr>
              <a:t> </a:t>
            </a:r>
            <a:r>
              <a:rPr lang="fr-FR" sz="1800" b="1" dirty="0">
                <a:effectLst/>
                <a:latin typeface="Trebuchet MS" panose="020B0603020202020204" pitchFamily="34" charset="0"/>
                <a:ea typeface="Calibri" panose="020F0502020204030204" pitchFamily="34" charset="0"/>
                <a:cs typeface="Times New Roman" panose="02020603050405020304" pitchFamily="18" charset="0"/>
              </a:rPr>
              <a:t>2026</a:t>
            </a:r>
            <a:r>
              <a:rPr lang="fr-FR" sz="1800" dirty="0">
                <a:effectLst/>
                <a:latin typeface="Trebuchet MS" panose="020B0603020202020204" pitchFamily="34" charset="0"/>
                <a:ea typeface="Calibri" panose="020F0502020204030204" pitchFamily="34" charset="0"/>
                <a:cs typeface="Times New Roman" panose="02020603050405020304" pitchFamily="18" charset="0"/>
              </a:rPr>
              <a:t>, </a:t>
            </a:r>
            <a:r>
              <a:rPr lang="fr-FR" sz="1800" dirty="0" err="1">
                <a:effectLst/>
                <a:latin typeface="Trebuchet MS" panose="020B0603020202020204" pitchFamily="34" charset="0"/>
                <a:ea typeface="Calibri" panose="020F0502020204030204" pitchFamily="34" charset="0"/>
                <a:cs typeface="Times New Roman" panose="02020603050405020304" pitchFamily="18" charset="0"/>
              </a:rPr>
              <a:t>cu</a:t>
            </a:r>
            <a:r>
              <a:rPr lang="fr-FR" sz="1800" dirty="0">
                <a:effectLst/>
                <a:latin typeface="Trebuchet MS" panose="020B0603020202020204" pitchFamily="34" charset="0"/>
                <a:ea typeface="Calibri" panose="020F0502020204030204" pitchFamily="34" charset="0"/>
                <a:cs typeface="Times New Roman" panose="02020603050405020304" pitchFamily="18" charset="0"/>
              </a:rPr>
              <a:t> </a:t>
            </a:r>
            <a:r>
              <a:rPr lang="fr-FR" sz="1800" dirty="0" err="1">
                <a:effectLst/>
                <a:latin typeface="Trebuchet MS" panose="020B0603020202020204" pitchFamily="34" charset="0"/>
                <a:ea typeface="Calibri" panose="020F0502020204030204" pitchFamily="34" charset="0"/>
                <a:cs typeface="Times New Roman" panose="02020603050405020304" pitchFamily="18" charset="0"/>
              </a:rPr>
              <a:t>respectarea</a:t>
            </a:r>
            <a:r>
              <a:rPr lang="fr-FR" sz="1800" dirty="0">
                <a:effectLst/>
                <a:latin typeface="Trebuchet MS" panose="020B0603020202020204" pitchFamily="34" charset="0"/>
                <a:ea typeface="Calibri" panose="020F0502020204030204" pitchFamily="34" charset="0"/>
                <a:cs typeface="Times New Roman" panose="02020603050405020304" pitchFamily="18" charset="0"/>
              </a:rPr>
              <a:t> </a:t>
            </a:r>
            <a:r>
              <a:rPr lang="fr-FR" sz="1800" dirty="0" err="1">
                <a:effectLst/>
                <a:latin typeface="Trebuchet MS" panose="020B0603020202020204" pitchFamily="34" charset="0"/>
                <a:ea typeface="Calibri" panose="020F0502020204030204" pitchFamily="34" charset="0"/>
                <a:cs typeface="Times New Roman" panose="02020603050405020304" pitchFamily="18" charset="0"/>
              </a:rPr>
              <a:t>cerințelor</a:t>
            </a:r>
            <a:r>
              <a:rPr lang="fr-FR" sz="1800" dirty="0">
                <a:effectLst/>
                <a:latin typeface="Trebuchet MS" panose="020B0603020202020204" pitchFamily="34" charset="0"/>
                <a:ea typeface="Calibri" panose="020F0502020204030204" pitchFamily="34" charset="0"/>
                <a:cs typeface="Times New Roman" panose="02020603050405020304" pitchFamily="18" charset="0"/>
              </a:rPr>
              <a:t> </a:t>
            </a:r>
            <a:r>
              <a:rPr lang="fr-FR" sz="1800" dirty="0" err="1">
                <a:effectLst/>
                <a:latin typeface="Trebuchet MS" panose="020B0603020202020204" pitchFamily="34" charset="0"/>
                <a:ea typeface="Calibri" panose="020F0502020204030204" pitchFamily="34" charset="0"/>
                <a:cs typeface="Times New Roman" panose="02020603050405020304" pitchFamily="18" charset="0"/>
              </a:rPr>
              <a:t>elaborate</a:t>
            </a:r>
            <a:r>
              <a:rPr lang="fr-FR" sz="1800" dirty="0">
                <a:effectLst/>
                <a:latin typeface="Trebuchet MS" panose="020B0603020202020204" pitchFamily="34" charset="0"/>
                <a:ea typeface="Calibri" panose="020F0502020204030204" pitchFamily="34" charset="0"/>
                <a:cs typeface="Times New Roman" panose="02020603050405020304" pitchFamily="18" charset="0"/>
              </a:rPr>
              <a:t> </a:t>
            </a:r>
            <a:r>
              <a:rPr lang="fr-FR" sz="1800" dirty="0" err="1">
                <a:effectLst/>
                <a:latin typeface="Trebuchet MS" panose="020B0603020202020204" pitchFamily="34" charset="0"/>
                <a:ea typeface="Calibri" panose="020F0502020204030204" pitchFamily="34" charset="0"/>
                <a:cs typeface="Times New Roman" panose="02020603050405020304" pitchFamily="18" charset="0"/>
              </a:rPr>
              <a:t>în</a:t>
            </a:r>
            <a:r>
              <a:rPr lang="fr-FR" sz="1800" dirty="0">
                <a:effectLst/>
                <a:latin typeface="Trebuchet MS" panose="020B0603020202020204" pitchFamily="34" charset="0"/>
                <a:ea typeface="Calibri" panose="020F0502020204030204" pitchFamily="34" charset="0"/>
                <a:cs typeface="Times New Roman" panose="02020603050405020304" pitchFamily="18" charset="0"/>
              </a:rPr>
              <a:t> </a:t>
            </a:r>
            <a:r>
              <a:rPr lang="fr-FR" sz="1800" dirty="0" err="1">
                <a:effectLst/>
                <a:latin typeface="Trebuchet MS" panose="020B0603020202020204" pitchFamily="34" charset="0"/>
                <a:ea typeface="Calibri" panose="020F0502020204030204" pitchFamily="34" charset="0"/>
                <a:cs typeface="Times New Roman" panose="02020603050405020304" pitchFamily="18" charset="0"/>
              </a:rPr>
              <a:t>acest</a:t>
            </a:r>
            <a:r>
              <a:rPr lang="fr-FR" sz="1800" dirty="0">
                <a:effectLst/>
                <a:latin typeface="Trebuchet MS" panose="020B0603020202020204" pitchFamily="34" charset="0"/>
                <a:ea typeface="Calibri" panose="020F0502020204030204" pitchFamily="34" charset="0"/>
                <a:cs typeface="Times New Roman" panose="02020603050405020304" pitchFamily="18" charset="0"/>
              </a:rPr>
              <a:t> </a:t>
            </a:r>
            <a:r>
              <a:rPr lang="fr-FR" sz="1800" dirty="0" err="1">
                <a:effectLst/>
                <a:latin typeface="Trebuchet MS" panose="020B0603020202020204" pitchFamily="34" charset="0"/>
                <a:ea typeface="Calibri" panose="020F0502020204030204" pitchFamily="34" charset="0"/>
                <a:cs typeface="Times New Roman" panose="02020603050405020304" pitchFamily="18" charset="0"/>
              </a:rPr>
              <a:t>scop</a:t>
            </a:r>
            <a:r>
              <a:rPr lang="fr-FR" sz="1800" dirty="0">
                <a:effectLst/>
                <a:latin typeface="Trebuchet MS" panose="020B0603020202020204" pitchFamily="34" charset="0"/>
                <a:ea typeface="Calibri" panose="020F0502020204030204" pitchFamily="34" charset="0"/>
                <a:cs typeface="Times New Roman" panose="02020603050405020304" pitchFamily="18" charset="0"/>
              </a:rPr>
              <a:t>. </a:t>
            </a:r>
            <a:endParaRPr lang="ro-RO" sz="1800" dirty="0">
              <a:effectLst/>
              <a:latin typeface="Trebuchet MS" panose="020B0603020202020204" pitchFamily="34" charset="0"/>
              <a:ea typeface="Calibri" panose="020F0502020204030204" pitchFamily="34" charset="0"/>
              <a:cs typeface="Times New Roman" panose="02020603050405020304" pitchFamily="18" charset="0"/>
            </a:endParaRPr>
          </a:p>
          <a:p>
            <a:pPr indent="457200" algn="just">
              <a:lnSpc>
                <a:spcPct val="115000"/>
              </a:lnSpc>
              <a:spcAft>
                <a:spcPts val="1000"/>
              </a:spcAft>
              <a:buNone/>
            </a:pPr>
            <a:r>
              <a:rPr lang="fr-FR" sz="1800" b="1" i="1" dirty="0" err="1">
                <a:effectLst/>
                <a:latin typeface="Trebuchet MS" panose="020B0603020202020204" pitchFamily="34" charset="0"/>
                <a:ea typeface="Calibri" panose="020F0502020204030204" pitchFamily="34" charset="0"/>
                <a:cs typeface="Times New Roman" panose="02020603050405020304" pitchFamily="18" charset="0"/>
              </a:rPr>
              <a:t>Campania</a:t>
            </a:r>
            <a:r>
              <a:rPr lang="fr-FR" sz="1800" b="1" i="1" dirty="0">
                <a:effectLst/>
                <a:latin typeface="Trebuchet MS" panose="020B0603020202020204" pitchFamily="34" charset="0"/>
                <a:ea typeface="Calibri" panose="020F0502020204030204" pitchFamily="34" charset="0"/>
                <a:cs typeface="Times New Roman" panose="02020603050405020304" pitchFamily="18" charset="0"/>
              </a:rPr>
              <a:t> de </a:t>
            </a:r>
            <a:r>
              <a:rPr lang="fr-FR" sz="1800" b="1" i="1" dirty="0" err="1">
                <a:effectLst/>
                <a:latin typeface="Trebuchet MS" panose="020B0603020202020204" pitchFamily="34" charset="0"/>
                <a:ea typeface="Calibri" panose="020F0502020204030204" pitchFamily="34" charset="0"/>
                <a:cs typeface="Times New Roman" panose="02020603050405020304" pitchFamily="18" charset="0"/>
              </a:rPr>
              <a:t>informare</a:t>
            </a:r>
            <a:r>
              <a:rPr lang="fr-FR" sz="1800" b="1" i="1" dirty="0">
                <a:effectLst/>
                <a:latin typeface="Trebuchet MS" panose="020B0603020202020204" pitchFamily="34" charset="0"/>
                <a:ea typeface="Calibri" panose="020F0502020204030204" pitchFamily="34" charset="0"/>
                <a:cs typeface="Times New Roman" panose="02020603050405020304" pitchFamily="18" charset="0"/>
              </a:rPr>
              <a:t> </a:t>
            </a:r>
            <a:r>
              <a:rPr lang="fr-FR" sz="1800" b="1" i="1" dirty="0" err="1">
                <a:effectLst/>
                <a:latin typeface="Trebuchet MS" panose="020B0603020202020204" pitchFamily="34" charset="0"/>
                <a:ea typeface="Calibri" panose="020F0502020204030204" pitchFamily="34" charset="0"/>
                <a:cs typeface="Times New Roman" panose="02020603050405020304" pitchFamily="18" charset="0"/>
              </a:rPr>
              <a:t>și</a:t>
            </a:r>
            <a:r>
              <a:rPr lang="fr-FR" sz="1800" b="1" i="1" dirty="0">
                <a:effectLst/>
                <a:latin typeface="Trebuchet MS" panose="020B0603020202020204" pitchFamily="34" charset="0"/>
                <a:ea typeface="Calibri" panose="020F0502020204030204" pitchFamily="34" charset="0"/>
                <a:cs typeface="Times New Roman" panose="02020603050405020304" pitchFamily="18" charset="0"/>
              </a:rPr>
              <a:t> </a:t>
            </a:r>
            <a:r>
              <a:rPr lang="fr-FR" sz="1800" b="1" i="1" dirty="0" err="1">
                <a:effectLst/>
                <a:latin typeface="Trebuchet MS" panose="020B0603020202020204" pitchFamily="34" charset="0"/>
                <a:ea typeface="Calibri" panose="020F0502020204030204" pitchFamily="34" charset="0"/>
                <a:cs typeface="Times New Roman" panose="02020603050405020304" pitchFamily="18" charset="0"/>
              </a:rPr>
              <a:t>conștientizare</a:t>
            </a:r>
            <a:r>
              <a:rPr lang="fr-FR" sz="1800" b="1" i="1" dirty="0">
                <a:effectLst/>
                <a:latin typeface="Trebuchet MS" panose="020B0603020202020204" pitchFamily="34" charset="0"/>
                <a:ea typeface="Calibri" panose="020F0502020204030204" pitchFamily="34" charset="0"/>
                <a:cs typeface="Times New Roman" panose="02020603050405020304" pitchFamily="18" charset="0"/>
              </a:rPr>
              <a:t> </a:t>
            </a:r>
            <a:r>
              <a:rPr lang="fr-FR" sz="1800" b="1" i="1" dirty="0" err="1">
                <a:effectLst/>
                <a:latin typeface="Trebuchet MS" panose="020B0603020202020204" pitchFamily="34" charset="0"/>
                <a:ea typeface="Calibri" panose="020F0502020204030204" pitchFamily="34" charset="0"/>
                <a:cs typeface="Times New Roman" panose="02020603050405020304" pitchFamily="18" charset="0"/>
              </a:rPr>
              <a:t>privind</a:t>
            </a:r>
            <a:r>
              <a:rPr lang="fr-FR" sz="1800" b="1" i="1" dirty="0">
                <a:effectLst/>
                <a:latin typeface="Trebuchet MS" panose="020B0603020202020204" pitchFamily="34" charset="0"/>
                <a:ea typeface="Calibri" panose="020F0502020204030204" pitchFamily="34" charset="0"/>
                <a:cs typeface="Times New Roman" panose="02020603050405020304" pitchFamily="18" charset="0"/>
              </a:rPr>
              <a:t> </a:t>
            </a:r>
            <a:r>
              <a:rPr lang="fr-FR" sz="1800" b="1" i="1" dirty="0" err="1">
                <a:effectLst/>
                <a:latin typeface="Trebuchet MS" panose="020B0603020202020204" pitchFamily="34" charset="0"/>
                <a:ea typeface="Calibri" panose="020F0502020204030204" pitchFamily="34" charset="0"/>
                <a:cs typeface="Times New Roman" panose="02020603050405020304" pitchFamily="18" charset="0"/>
              </a:rPr>
              <a:t>specificul</a:t>
            </a:r>
            <a:r>
              <a:rPr lang="fr-FR" sz="1800" b="1" i="1" dirty="0">
                <a:effectLst/>
                <a:latin typeface="Trebuchet MS" panose="020B0603020202020204" pitchFamily="34" charset="0"/>
                <a:ea typeface="Calibri" panose="020F0502020204030204" pitchFamily="34" charset="0"/>
                <a:cs typeface="Times New Roman" panose="02020603050405020304" pitchFamily="18" charset="0"/>
              </a:rPr>
              <a:t> </a:t>
            </a:r>
            <a:r>
              <a:rPr lang="fr-FR" sz="1800" b="1" i="1" dirty="0" err="1">
                <a:effectLst/>
                <a:latin typeface="Trebuchet MS" panose="020B0603020202020204" pitchFamily="34" charset="0"/>
                <a:ea typeface="Calibri" panose="020F0502020204030204" pitchFamily="34" charset="0"/>
                <a:cs typeface="Times New Roman" panose="02020603050405020304" pitchFamily="18" charset="0"/>
              </a:rPr>
              <a:t>și</a:t>
            </a:r>
            <a:r>
              <a:rPr lang="fr-FR" sz="1800" b="1" i="1" dirty="0">
                <a:effectLst/>
                <a:latin typeface="Trebuchet MS" panose="020B0603020202020204" pitchFamily="34" charset="0"/>
                <a:ea typeface="Calibri" panose="020F0502020204030204" pitchFamily="34" charset="0"/>
                <a:cs typeface="Times New Roman" panose="02020603050405020304" pitchFamily="18" charset="0"/>
              </a:rPr>
              <a:t> </a:t>
            </a:r>
            <a:r>
              <a:rPr lang="fr-FR" sz="1800" b="1" i="1" dirty="0" err="1">
                <a:effectLst/>
                <a:latin typeface="Trebuchet MS" panose="020B0603020202020204" pitchFamily="34" charset="0"/>
                <a:ea typeface="Calibri" panose="020F0502020204030204" pitchFamily="34" charset="0"/>
                <a:cs typeface="Times New Roman" panose="02020603050405020304" pitchFamily="18" charset="0"/>
              </a:rPr>
              <a:t>beneficiile</a:t>
            </a:r>
            <a:r>
              <a:rPr lang="fr-FR" sz="1800" b="1" i="1" dirty="0">
                <a:effectLst/>
                <a:latin typeface="Trebuchet MS" panose="020B0603020202020204" pitchFamily="34" charset="0"/>
                <a:ea typeface="Calibri" panose="020F0502020204030204" pitchFamily="34" charset="0"/>
                <a:cs typeface="Times New Roman" panose="02020603050405020304" pitchFamily="18" charset="0"/>
              </a:rPr>
              <a:t> </a:t>
            </a:r>
            <a:r>
              <a:rPr lang="fr-FR" sz="1800" b="1" i="1" dirty="0" err="1">
                <a:effectLst/>
                <a:latin typeface="Trebuchet MS" panose="020B0603020202020204" pitchFamily="34" charset="0"/>
                <a:ea typeface="Calibri" panose="020F0502020204030204" pitchFamily="34" charset="0"/>
                <a:cs typeface="Times New Roman" panose="02020603050405020304" pitchFamily="18" charset="0"/>
              </a:rPr>
              <a:t>produselor</a:t>
            </a:r>
            <a:r>
              <a:rPr lang="fr-FR" sz="1800" b="1" i="1" dirty="0">
                <a:effectLst/>
                <a:latin typeface="Trebuchet MS" panose="020B0603020202020204" pitchFamily="34" charset="0"/>
                <a:ea typeface="Calibri" panose="020F0502020204030204" pitchFamily="34" charset="0"/>
                <a:cs typeface="Times New Roman" panose="02020603050405020304" pitchFamily="18" charset="0"/>
              </a:rPr>
              <a:t> </a:t>
            </a:r>
            <a:r>
              <a:rPr lang="fr-FR" sz="1800" b="1" i="1" dirty="0" err="1">
                <a:effectLst/>
                <a:latin typeface="Trebuchet MS" panose="020B0603020202020204" pitchFamily="34" charset="0"/>
                <a:ea typeface="Calibri" panose="020F0502020204030204" pitchFamily="34" charset="0"/>
                <a:cs typeface="Times New Roman" panose="02020603050405020304" pitchFamily="18" charset="0"/>
              </a:rPr>
              <a:t>alimentare</a:t>
            </a:r>
            <a:r>
              <a:rPr lang="fr-FR" sz="1800" b="1" i="1" dirty="0">
                <a:effectLst/>
                <a:latin typeface="Trebuchet MS" panose="020B0603020202020204" pitchFamily="34" charset="0"/>
                <a:ea typeface="Calibri" panose="020F0502020204030204" pitchFamily="34" charset="0"/>
                <a:cs typeface="Times New Roman" panose="02020603050405020304" pitchFamily="18" charset="0"/>
              </a:rPr>
              <a:t> </a:t>
            </a:r>
            <a:r>
              <a:rPr lang="fr-FR" sz="1800" b="1" i="1" dirty="0" err="1">
                <a:effectLst/>
                <a:latin typeface="Trebuchet MS" panose="020B0603020202020204" pitchFamily="34" charset="0"/>
                <a:ea typeface="Calibri" panose="020F0502020204030204" pitchFamily="34" charset="0"/>
                <a:cs typeface="Times New Roman" panose="02020603050405020304" pitchFamily="18" charset="0"/>
              </a:rPr>
              <a:t>pe</a:t>
            </a:r>
            <a:r>
              <a:rPr lang="fr-FR" sz="1800" b="1" i="1" dirty="0">
                <a:effectLst/>
                <a:latin typeface="Trebuchet MS" panose="020B0603020202020204" pitchFamily="34" charset="0"/>
                <a:ea typeface="Calibri" panose="020F0502020204030204" pitchFamily="34" charset="0"/>
                <a:cs typeface="Times New Roman" panose="02020603050405020304" pitchFamily="18" charset="0"/>
              </a:rPr>
              <a:t> </a:t>
            </a:r>
            <a:r>
              <a:rPr lang="fr-FR" sz="1800" b="1" i="1" dirty="0" err="1">
                <a:effectLst/>
                <a:latin typeface="Trebuchet MS" panose="020B0603020202020204" pitchFamily="34" charset="0"/>
                <a:ea typeface="Calibri" panose="020F0502020204030204" pitchFamily="34" charset="0"/>
                <a:cs typeface="Times New Roman" panose="02020603050405020304" pitchFamily="18" charset="0"/>
              </a:rPr>
              <a:t>bază</a:t>
            </a:r>
            <a:r>
              <a:rPr lang="fr-FR" sz="1800" b="1" i="1" dirty="0">
                <a:effectLst/>
                <a:latin typeface="Trebuchet MS" panose="020B0603020202020204" pitchFamily="34" charset="0"/>
                <a:ea typeface="Calibri" panose="020F0502020204030204" pitchFamily="34" charset="0"/>
                <a:cs typeface="Times New Roman" panose="02020603050405020304" pitchFamily="18" charset="0"/>
              </a:rPr>
              <a:t> de </a:t>
            </a:r>
            <a:r>
              <a:rPr lang="fr-FR" sz="1800" b="1" i="1" dirty="0" err="1">
                <a:effectLst/>
                <a:latin typeface="Trebuchet MS" panose="020B0603020202020204" pitchFamily="34" charset="0"/>
                <a:ea typeface="Calibri" panose="020F0502020204030204" pitchFamily="34" charset="0"/>
                <a:cs typeface="Times New Roman" panose="02020603050405020304" pitchFamily="18" charset="0"/>
              </a:rPr>
              <a:t>cânepă</a:t>
            </a:r>
            <a:r>
              <a:rPr lang="fr-FR" sz="1800" dirty="0">
                <a:effectLst/>
                <a:latin typeface="Trebuchet MS" panose="020B0603020202020204" pitchFamily="34" charset="0"/>
                <a:ea typeface="Calibri" panose="020F0502020204030204" pitchFamily="34" charset="0"/>
                <a:cs typeface="Times New Roman" panose="02020603050405020304" pitchFamily="18" charset="0"/>
              </a:rPr>
              <a:t> va continua </a:t>
            </a:r>
            <a:r>
              <a:rPr lang="fr-FR" sz="1800" dirty="0" err="1">
                <a:effectLst/>
                <a:latin typeface="Trebuchet MS" panose="020B0603020202020204" pitchFamily="34" charset="0"/>
                <a:ea typeface="Calibri" panose="020F0502020204030204" pitchFamily="34" charset="0"/>
                <a:cs typeface="Times New Roman" panose="02020603050405020304" pitchFamily="18" charset="0"/>
              </a:rPr>
              <a:t>pe</a:t>
            </a:r>
            <a:r>
              <a:rPr lang="fr-FR" sz="1800" dirty="0">
                <a:effectLst/>
                <a:latin typeface="Trebuchet MS" panose="020B0603020202020204" pitchFamily="34" charset="0"/>
                <a:ea typeface="Calibri" panose="020F0502020204030204" pitchFamily="34" charset="0"/>
                <a:cs typeface="Times New Roman" panose="02020603050405020304" pitchFamily="18" charset="0"/>
              </a:rPr>
              <a:t> </a:t>
            </a:r>
            <a:r>
              <a:rPr lang="fr-FR" sz="1800" dirty="0" err="1">
                <a:effectLst/>
                <a:latin typeface="Trebuchet MS" panose="020B0603020202020204" pitchFamily="34" charset="0"/>
                <a:ea typeface="Calibri" panose="020F0502020204030204" pitchFamily="34" charset="0"/>
                <a:cs typeface="Times New Roman" panose="02020603050405020304" pitchFamily="18" charset="0"/>
              </a:rPr>
              <a:t>întreg</a:t>
            </a:r>
            <a:r>
              <a:rPr lang="fr-FR" sz="1800" dirty="0">
                <a:effectLst/>
                <a:latin typeface="Trebuchet MS" panose="020B0603020202020204" pitchFamily="34" charset="0"/>
                <a:ea typeface="Calibri" panose="020F0502020204030204" pitchFamily="34" charset="0"/>
                <a:cs typeface="Times New Roman" panose="02020603050405020304" pitchFamily="18" charset="0"/>
              </a:rPr>
              <a:t> </a:t>
            </a:r>
            <a:r>
              <a:rPr lang="fr-FR" sz="1800" dirty="0" err="1">
                <a:effectLst/>
                <a:latin typeface="Trebuchet MS" panose="020B0603020202020204" pitchFamily="34" charset="0"/>
                <a:ea typeface="Calibri" panose="020F0502020204030204" pitchFamily="34" charset="0"/>
                <a:cs typeface="Times New Roman" panose="02020603050405020304" pitchFamily="18" charset="0"/>
              </a:rPr>
              <a:t>parcursul</a:t>
            </a:r>
            <a:r>
              <a:rPr lang="fr-FR" sz="1800" dirty="0">
                <a:effectLst/>
                <a:latin typeface="Trebuchet MS" panose="020B0603020202020204" pitchFamily="34" charset="0"/>
                <a:ea typeface="Calibri" panose="020F0502020204030204" pitchFamily="34" charset="0"/>
                <a:cs typeface="Times New Roman" panose="02020603050405020304" pitchFamily="18" charset="0"/>
              </a:rPr>
              <a:t> </a:t>
            </a:r>
            <a:r>
              <a:rPr lang="fr-FR" sz="1800" dirty="0" err="1">
                <a:effectLst/>
                <a:latin typeface="Trebuchet MS" panose="020B0603020202020204" pitchFamily="34" charset="0"/>
                <a:ea typeface="Calibri" panose="020F0502020204030204" pitchFamily="34" charset="0"/>
                <a:cs typeface="Times New Roman" panose="02020603050405020304" pitchFamily="18" charset="0"/>
              </a:rPr>
              <a:t>anului</a:t>
            </a:r>
            <a:r>
              <a:rPr lang="fr-FR" sz="1800" dirty="0">
                <a:effectLst/>
                <a:latin typeface="Trebuchet MS" panose="020B0603020202020204" pitchFamily="34" charset="0"/>
                <a:ea typeface="Calibri" panose="020F0502020204030204" pitchFamily="34" charset="0"/>
                <a:cs typeface="Times New Roman" panose="02020603050405020304" pitchFamily="18" charset="0"/>
              </a:rPr>
              <a:t> 2026, </a:t>
            </a:r>
            <a:r>
              <a:rPr lang="fr-FR" sz="1800" dirty="0" err="1">
                <a:effectLst/>
                <a:latin typeface="Trebuchet MS" panose="020B0603020202020204" pitchFamily="34" charset="0"/>
                <a:ea typeface="Calibri" panose="020F0502020204030204" pitchFamily="34" charset="0"/>
                <a:cs typeface="Times New Roman" panose="02020603050405020304" pitchFamily="18" charset="0"/>
              </a:rPr>
              <a:t>prin</a:t>
            </a:r>
            <a:r>
              <a:rPr lang="fr-FR" sz="1800" dirty="0">
                <a:effectLst/>
                <a:latin typeface="Trebuchet MS" panose="020B0603020202020204" pitchFamily="34" charset="0"/>
                <a:ea typeface="Calibri" panose="020F0502020204030204" pitchFamily="34" charset="0"/>
                <a:cs typeface="Times New Roman" panose="02020603050405020304" pitchFamily="18" charset="0"/>
              </a:rPr>
              <a:t> </a:t>
            </a:r>
            <a:r>
              <a:rPr lang="fr-FR" sz="1800" dirty="0" err="1">
                <a:effectLst/>
                <a:latin typeface="Trebuchet MS" panose="020B0603020202020204" pitchFamily="34" charset="0"/>
                <a:ea typeface="Calibri" panose="020F0502020204030204" pitchFamily="34" charset="0"/>
                <a:cs typeface="Times New Roman" panose="02020603050405020304" pitchFamily="18" charset="0"/>
              </a:rPr>
              <a:t>diseminarea</a:t>
            </a:r>
            <a:r>
              <a:rPr lang="fr-FR" sz="1800" dirty="0">
                <a:effectLst/>
                <a:latin typeface="Trebuchet MS" panose="020B0603020202020204" pitchFamily="34" charset="0"/>
                <a:ea typeface="Calibri" panose="020F0502020204030204" pitchFamily="34" charset="0"/>
                <a:cs typeface="Times New Roman" panose="02020603050405020304" pitchFamily="18" charset="0"/>
              </a:rPr>
              <a:t> </a:t>
            </a:r>
            <a:r>
              <a:rPr lang="fr-FR" sz="1800" dirty="0" err="1">
                <a:effectLst/>
                <a:latin typeface="Trebuchet MS" panose="020B0603020202020204" pitchFamily="34" charset="0"/>
                <a:ea typeface="Calibri" panose="020F0502020204030204" pitchFamily="34" charset="0"/>
                <a:cs typeface="Times New Roman" panose="02020603050405020304" pitchFamily="18" charset="0"/>
              </a:rPr>
              <a:t>rezultatelor</a:t>
            </a:r>
            <a:r>
              <a:rPr lang="fr-FR" sz="1800" dirty="0">
                <a:effectLst/>
                <a:latin typeface="Trebuchet MS" panose="020B0603020202020204" pitchFamily="34" charset="0"/>
                <a:ea typeface="Calibri" panose="020F0502020204030204" pitchFamily="34" charset="0"/>
                <a:cs typeface="Times New Roman" panose="02020603050405020304" pitchFamily="18" charset="0"/>
              </a:rPr>
              <a:t> </a:t>
            </a:r>
            <a:r>
              <a:rPr lang="fr-FR" sz="1800" dirty="0" err="1">
                <a:effectLst/>
                <a:latin typeface="Trebuchet MS" panose="020B0603020202020204" pitchFamily="34" charset="0"/>
                <a:ea typeface="Calibri" panose="020F0502020204030204" pitchFamily="34" charset="0"/>
                <a:cs typeface="Times New Roman" panose="02020603050405020304" pitchFamily="18" charset="0"/>
              </a:rPr>
              <a:t>proiectului</a:t>
            </a:r>
            <a:r>
              <a:rPr lang="fr-FR" sz="1800" dirty="0">
                <a:effectLst/>
                <a:latin typeface="Trebuchet MS" panose="020B0603020202020204" pitchFamily="34" charset="0"/>
                <a:ea typeface="Calibri" panose="020F0502020204030204" pitchFamily="34" charset="0"/>
                <a:cs typeface="Times New Roman" panose="02020603050405020304" pitchFamily="18" charset="0"/>
              </a:rPr>
              <a:t> (</a:t>
            </a:r>
            <a:r>
              <a:rPr lang="fr-FR" sz="1800" dirty="0" err="1">
                <a:effectLst/>
                <a:latin typeface="Trebuchet MS" panose="020B0603020202020204" pitchFamily="34" charset="0"/>
                <a:ea typeface="Calibri" panose="020F0502020204030204" pitchFamily="34" charset="0"/>
                <a:cs typeface="Times New Roman" panose="02020603050405020304" pitchFamily="18" charset="0"/>
              </a:rPr>
              <a:t>organizarea</a:t>
            </a:r>
            <a:r>
              <a:rPr lang="fr-FR" sz="1800" dirty="0">
                <a:effectLst/>
                <a:latin typeface="Trebuchet MS" panose="020B0603020202020204" pitchFamily="34" charset="0"/>
                <a:ea typeface="Calibri" panose="020F0502020204030204" pitchFamily="34" charset="0"/>
                <a:cs typeface="Times New Roman" panose="02020603050405020304" pitchFamily="18" charset="0"/>
              </a:rPr>
              <a:t> </a:t>
            </a:r>
            <a:r>
              <a:rPr lang="fr-FR" sz="1800" dirty="0" err="1">
                <a:effectLst/>
                <a:latin typeface="Trebuchet MS" panose="020B0603020202020204" pitchFamily="34" charset="0"/>
                <a:ea typeface="Calibri" panose="020F0502020204030204" pitchFamily="34" charset="0"/>
                <a:cs typeface="Times New Roman" panose="02020603050405020304" pitchFamily="18" charset="0"/>
              </a:rPr>
              <a:t>și</a:t>
            </a:r>
            <a:r>
              <a:rPr lang="fr-FR" sz="1800" dirty="0">
                <a:effectLst/>
                <a:latin typeface="Trebuchet MS" panose="020B0603020202020204" pitchFamily="34" charset="0"/>
                <a:ea typeface="Calibri" panose="020F0502020204030204" pitchFamily="34" charset="0"/>
                <a:cs typeface="Times New Roman" panose="02020603050405020304" pitchFamily="18" charset="0"/>
              </a:rPr>
              <a:t> </a:t>
            </a:r>
            <a:r>
              <a:rPr lang="fr-FR" sz="1800" dirty="0" err="1">
                <a:effectLst/>
                <a:latin typeface="Trebuchet MS" panose="020B0603020202020204" pitchFamily="34" charset="0"/>
                <a:ea typeface="Calibri" panose="020F0502020204030204" pitchFamily="34" charset="0"/>
                <a:cs typeface="Times New Roman" panose="02020603050405020304" pitchFamily="18" charset="0"/>
              </a:rPr>
              <a:t>participarea</a:t>
            </a:r>
            <a:r>
              <a:rPr lang="fr-FR" sz="1800" dirty="0">
                <a:effectLst/>
                <a:latin typeface="Trebuchet MS" panose="020B0603020202020204" pitchFamily="34" charset="0"/>
                <a:ea typeface="Calibri" panose="020F0502020204030204" pitchFamily="34" charset="0"/>
                <a:cs typeface="Times New Roman" panose="02020603050405020304" pitchFamily="18" charset="0"/>
              </a:rPr>
              <a:t> la </a:t>
            </a:r>
            <a:r>
              <a:rPr lang="fr-FR" sz="1800" dirty="0" err="1">
                <a:effectLst/>
                <a:latin typeface="Trebuchet MS" panose="020B0603020202020204" pitchFamily="34" charset="0"/>
                <a:ea typeface="Calibri" panose="020F0502020204030204" pitchFamily="34" charset="0"/>
                <a:cs typeface="Times New Roman" panose="02020603050405020304" pitchFamily="18" charset="0"/>
              </a:rPr>
              <a:t>evenimente</a:t>
            </a:r>
            <a:r>
              <a:rPr lang="fr-FR" sz="1800" dirty="0">
                <a:effectLst/>
                <a:latin typeface="Trebuchet MS" panose="020B0603020202020204" pitchFamily="34" charset="0"/>
                <a:ea typeface="Calibri" panose="020F0502020204030204" pitchFamily="34" charset="0"/>
                <a:cs typeface="Times New Roman" panose="02020603050405020304" pitchFamily="18" charset="0"/>
              </a:rPr>
              <a:t> </a:t>
            </a:r>
            <a:r>
              <a:rPr lang="fr-FR" sz="1800" dirty="0" err="1">
                <a:effectLst/>
                <a:latin typeface="Trebuchet MS" panose="020B0603020202020204" pitchFamily="34" charset="0"/>
                <a:ea typeface="Calibri" panose="020F0502020204030204" pitchFamily="34" charset="0"/>
                <a:cs typeface="Times New Roman" panose="02020603050405020304" pitchFamily="18" charset="0"/>
              </a:rPr>
              <a:t>științifice</a:t>
            </a:r>
            <a:r>
              <a:rPr lang="fr-FR" sz="1800" dirty="0">
                <a:effectLst/>
                <a:latin typeface="Trebuchet MS" panose="020B0603020202020204" pitchFamily="34" charset="0"/>
                <a:ea typeface="Calibri" panose="020F0502020204030204" pitchFamily="34" charset="0"/>
                <a:cs typeface="Times New Roman" panose="02020603050405020304" pitchFamily="18" charset="0"/>
              </a:rPr>
              <a:t>, </a:t>
            </a:r>
            <a:r>
              <a:rPr lang="fr-FR" sz="1800" dirty="0" err="1">
                <a:effectLst/>
                <a:latin typeface="Trebuchet MS" panose="020B0603020202020204" pitchFamily="34" charset="0"/>
                <a:ea typeface="Calibri" panose="020F0502020204030204" pitchFamily="34" charset="0"/>
                <a:cs typeface="Times New Roman" panose="02020603050405020304" pitchFamily="18" charset="0"/>
              </a:rPr>
              <a:t>comunicarea</a:t>
            </a:r>
            <a:r>
              <a:rPr lang="fr-FR" sz="1800" dirty="0">
                <a:effectLst/>
                <a:latin typeface="Trebuchet MS" panose="020B0603020202020204" pitchFamily="34" charset="0"/>
                <a:ea typeface="Calibri" panose="020F0502020204030204" pitchFamily="34" charset="0"/>
                <a:cs typeface="Times New Roman" panose="02020603050405020304" pitchFamily="18" charset="0"/>
              </a:rPr>
              <a:t> </a:t>
            </a:r>
            <a:r>
              <a:rPr lang="fr-FR" sz="1800" dirty="0" err="1">
                <a:effectLst/>
                <a:latin typeface="Trebuchet MS" panose="020B0603020202020204" pitchFamily="34" charset="0"/>
                <a:ea typeface="Calibri" panose="020F0502020204030204" pitchFamily="34" charset="0"/>
                <a:cs typeface="Times New Roman" panose="02020603050405020304" pitchFamily="18" charset="0"/>
              </a:rPr>
              <a:t>și</a:t>
            </a:r>
            <a:r>
              <a:rPr lang="fr-FR" sz="1800" dirty="0">
                <a:effectLst/>
                <a:latin typeface="Trebuchet MS" panose="020B0603020202020204" pitchFamily="34" charset="0"/>
                <a:ea typeface="Calibri" panose="020F0502020204030204" pitchFamily="34" charset="0"/>
                <a:cs typeface="Times New Roman" panose="02020603050405020304" pitchFamily="18" charset="0"/>
              </a:rPr>
              <a:t> </a:t>
            </a:r>
            <a:r>
              <a:rPr lang="fr-FR" sz="1800" dirty="0" err="1">
                <a:effectLst/>
                <a:latin typeface="Trebuchet MS" panose="020B0603020202020204" pitchFamily="34" charset="0"/>
                <a:ea typeface="Calibri" panose="020F0502020204030204" pitchFamily="34" charset="0"/>
                <a:cs typeface="Times New Roman" panose="02020603050405020304" pitchFamily="18" charset="0"/>
              </a:rPr>
              <a:t>publicarea</a:t>
            </a:r>
            <a:r>
              <a:rPr lang="fr-FR" sz="1800" dirty="0">
                <a:effectLst/>
                <a:latin typeface="Trebuchet MS" panose="020B0603020202020204" pitchFamily="34" charset="0"/>
                <a:ea typeface="Calibri" panose="020F0502020204030204" pitchFamily="34" charset="0"/>
                <a:cs typeface="Times New Roman" panose="02020603050405020304" pitchFamily="18" charset="0"/>
              </a:rPr>
              <a:t> </a:t>
            </a:r>
            <a:r>
              <a:rPr lang="fr-FR" sz="1800" dirty="0" err="1">
                <a:effectLst/>
                <a:latin typeface="Trebuchet MS" panose="020B0603020202020204" pitchFamily="34" charset="0"/>
                <a:ea typeface="Calibri" panose="020F0502020204030204" pitchFamily="34" charset="0"/>
                <a:cs typeface="Times New Roman" panose="02020603050405020304" pitchFamily="18" charset="0"/>
              </a:rPr>
              <a:t>rezultatelor</a:t>
            </a:r>
            <a:r>
              <a:rPr lang="fr-FR" sz="1800" dirty="0">
                <a:effectLst/>
                <a:latin typeface="Trebuchet MS" panose="020B0603020202020204" pitchFamily="34" charset="0"/>
                <a:ea typeface="Calibri" panose="020F0502020204030204" pitchFamily="34" charset="0"/>
                <a:cs typeface="Times New Roman" panose="02020603050405020304" pitchFamily="18" charset="0"/>
              </a:rPr>
              <a:t> </a:t>
            </a:r>
            <a:r>
              <a:rPr lang="fr-FR" sz="1800" dirty="0" err="1">
                <a:effectLst/>
                <a:latin typeface="Trebuchet MS" panose="020B0603020202020204" pitchFamily="34" charset="0"/>
                <a:ea typeface="Calibri" panose="020F0502020204030204" pitchFamily="34" charset="0"/>
                <a:cs typeface="Times New Roman" panose="02020603050405020304" pitchFamily="18" charset="0"/>
              </a:rPr>
              <a:t>cercetărilor</a:t>
            </a:r>
            <a:r>
              <a:rPr lang="fr-FR" sz="1800" dirty="0">
                <a:effectLst/>
                <a:latin typeface="Trebuchet MS" panose="020B0603020202020204" pitchFamily="34" charset="0"/>
                <a:ea typeface="Calibri" panose="020F0502020204030204" pitchFamily="34" charset="0"/>
                <a:cs typeface="Times New Roman" panose="02020603050405020304" pitchFamily="18" charset="0"/>
              </a:rPr>
              <a:t> </a:t>
            </a:r>
            <a:r>
              <a:rPr lang="fr-FR" sz="1800" dirty="0" err="1">
                <a:effectLst/>
                <a:latin typeface="Trebuchet MS" panose="020B0603020202020204" pitchFamily="34" charset="0"/>
                <a:ea typeface="Calibri" panose="020F0502020204030204" pitchFamily="34" charset="0"/>
                <a:cs typeface="Times New Roman" panose="02020603050405020304" pitchFamily="18" charset="0"/>
              </a:rPr>
              <a:t>întreprinse</a:t>
            </a:r>
            <a:r>
              <a:rPr lang="fr-FR" sz="1800" dirty="0">
                <a:effectLst/>
                <a:latin typeface="Trebuchet MS" panose="020B0603020202020204" pitchFamily="34" charset="0"/>
                <a:ea typeface="Calibri" panose="020F0502020204030204" pitchFamily="34" charset="0"/>
                <a:cs typeface="Times New Roman" panose="02020603050405020304" pitchFamily="18" charset="0"/>
              </a:rPr>
              <a:t> </a:t>
            </a:r>
            <a:r>
              <a:rPr lang="fr-FR" sz="1800" dirty="0" err="1">
                <a:effectLst/>
                <a:latin typeface="Trebuchet MS" panose="020B0603020202020204" pitchFamily="34" charset="0"/>
                <a:ea typeface="Calibri" panose="020F0502020204030204" pitchFamily="34" charset="0"/>
                <a:cs typeface="Times New Roman" panose="02020603050405020304" pitchFamily="18" charset="0"/>
              </a:rPr>
              <a:t>în</a:t>
            </a:r>
            <a:r>
              <a:rPr lang="fr-FR" sz="1800" dirty="0">
                <a:effectLst/>
                <a:latin typeface="Trebuchet MS" panose="020B0603020202020204" pitchFamily="34" charset="0"/>
                <a:ea typeface="Calibri" panose="020F0502020204030204" pitchFamily="34" charset="0"/>
                <a:cs typeface="Times New Roman" panose="02020603050405020304" pitchFamily="18" charset="0"/>
              </a:rPr>
              <a:t> </a:t>
            </a:r>
            <a:r>
              <a:rPr lang="fr-FR" sz="1800" dirty="0" err="1">
                <a:effectLst/>
                <a:latin typeface="Trebuchet MS" panose="020B0603020202020204" pitchFamily="34" charset="0"/>
                <a:ea typeface="Calibri" panose="020F0502020204030204" pitchFamily="34" charset="0"/>
                <a:cs typeface="Times New Roman" panose="02020603050405020304" pitchFamily="18" charset="0"/>
              </a:rPr>
              <a:t>ultima</a:t>
            </a:r>
            <a:r>
              <a:rPr lang="fr-FR" sz="1800" dirty="0">
                <a:effectLst/>
                <a:latin typeface="Trebuchet MS" panose="020B0603020202020204" pitchFamily="34" charset="0"/>
                <a:ea typeface="Calibri" panose="020F0502020204030204" pitchFamily="34" charset="0"/>
                <a:cs typeface="Times New Roman" panose="02020603050405020304" pitchFamily="18" charset="0"/>
              </a:rPr>
              <a:t> </a:t>
            </a:r>
            <a:r>
              <a:rPr lang="fr-FR" sz="1800" dirty="0" err="1">
                <a:effectLst/>
                <a:latin typeface="Trebuchet MS" panose="020B0603020202020204" pitchFamily="34" charset="0"/>
                <a:ea typeface="Calibri" panose="020F0502020204030204" pitchFamily="34" charset="0"/>
                <a:cs typeface="Times New Roman" panose="02020603050405020304" pitchFamily="18" charset="0"/>
              </a:rPr>
              <a:t>fază</a:t>
            </a:r>
            <a:r>
              <a:rPr lang="fr-FR" sz="1800" dirty="0">
                <a:effectLst/>
                <a:latin typeface="Trebuchet MS" panose="020B0603020202020204" pitchFamily="34" charset="0"/>
                <a:ea typeface="Calibri" panose="020F0502020204030204" pitchFamily="34" charset="0"/>
                <a:cs typeface="Times New Roman" panose="02020603050405020304" pitchFamily="18" charset="0"/>
              </a:rPr>
              <a:t> a </a:t>
            </a:r>
            <a:r>
              <a:rPr lang="fr-FR" sz="1800" dirty="0" err="1">
                <a:effectLst/>
                <a:latin typeface="Trebuchet MS" panose="020B0603020202020204" pitchFamily="34" charset="0"/>
                <a:ea typeface="Calibri" panose="020F0502020204030204" pitchFamily="34" charset="0"/>
                <a:cs typeface="Times New Roman" panose="02020603050405020304" pitchFamily="18" charset="0"/>
              </a:rPr>
              <a:t>proiectului</a:t>
            </a:r>
            <a:r>
              <a:rPr lang="fr-FR" sz="1800" dirty="0">
                <a:effectLst/>
                <a:latin typeface="Trebuchet MS" panose="020B0603020202020204" pitchFamily="34" charset="0"/>
                <a:ea typeface="Calibri" panose="020F0502020204030204" pitchFamily="34" charset="0"/>
                <a:cs typeface="Times New Roman" panose="02020603050405020304" pitchFamily="18" charset="0"/>
              </a:rPr>
              <a:t>). </a:t>
            </a:r>
            <a:endParaRPr lang="ro-RO" sz="18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71859686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6000">
        <p15:prstTrans prst="curtains"/>
      </p:transition>
    </mc:Choice>
    <mc:Fallback xmlns="">
      <p:transition spd="slow">
        <p:fade/>
      </p:transition>
    </mc:Fallback>
  </mc:AlternateContent>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Facet</Template>
  <TotalTime>759</TotalTime>
  <Words>3689</Words>
  <Application>Microsoft Office PowerPoint</Application>
  <PresentationFormat>Widescreen</PresentationFormat>
  <Paragraphs>92</Paragraphs>
  <Slides>21</Slides>
  <Notes>1</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21</vt:i4>
      </vt:variant>
    </vt:vector>
  </HeadingPairs>
  <TitlesOfParts>
    <vt:vector size="28" baseType="lpstr">
      <vt:lpstr>Arial</vt:lpstr>
      <vt:lpstr>Calibri</vt:lpstr>
      <vt:lpstr>Times New Roman</vt:lpstr>
      <vt:lpstr>Trebuchet MS</vt:lpstr>
      <vt:lpstr>Verdana</vt:lpstr>
      <vt:lpstr>Wingdings 3</vt:lpstr>
      <vt:lpstr>Facet</vt:lpstr>
      <vt:lpstr>Proiect: ADER 16.1.1   Cercetări privind potențialul de valorificare superioară a speciei Cannabis sativa L. în scop alimentar</vt:lpstr>
      <vt:lpstr>PARTENERI</vt:lpstr>
      <vt:lpstr>PowerPoint Presentation</vt:lpstr>
      <vt:lpstr>OBIECTIVUL GENERAL AL PROIECTULUI   Evaluarea potențialului de valorificare superioară a speciei Cannabis sativa L. în scop alimentar, prin studierea performanțelor bioproductive a unor soiuri românești și analizarea posibilităților de utilizare a masei verzi, a semințelor și a deșeurilor rezultate după extragerea uleiului, includerea lor sub diverse forme în produse alimentare și furaje. </vt:lpstr>
      <vt:lpstr>PowerPoint Presentation</vt:lpstr>
      <vt:lpstr>FAZE și ACTIVITĂȚI  Pentru implementarea planului de realizare al proiectului sunt prevăzute 4 faze, care cuprind: - activități de cercetare industrială - activități de dezvoltare experimentală - activități de inovare  FAZA 1: Studii privind potențialul de exploatare în alimentație a frunzelor, lăstarilor și semințelor de cânepă   FAZA 2: Evaluarea performanțelor bioproductive a diferitelor soiuri de Cannabis sativa L.  și caracterizarea complexă a materialului vegetal obținut și a uleiului rezultat prin prelucrarea semințelor FAZA 3: Valorificarea materiilor prime selectate (frunze, lăstari floriferi, semințe) prin includerea lor în alimente și suplimente alimentare FAZA 4: Experimentări pentru valorificarea deșeurilor rezultate în urma prelucrării cânepii.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Manuela Răscol</dc:creator>
  <cp:lastModifiedBy>Manuela Răscol</cp:lastModifiedBy>
  <cp:revision>98</cp:revision>
  <cp:lastPrinted>2024-04-29T11:25:06Z</cp:lastPrinted>
  <dcterms:created xsi:type="dcterms:W3CDTF">2024-04-29T07:35:18Z</dcterms:created>
  <dcterms:modified xsi:type="dcterms:W3CDTF">2025-11-17T11:19:52Z</dcterms:modified>
</cp:coreProperties>
</file>